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4"/>
  </p:sldMasterIdLst>
  <p:notesMasterIdLst>
    <p:notesMasterId r:id="rId21"/>
  </p:notesMasterIdLst>
  <p:sldIdLst>
    <p:sldId id="256" r:id="rId5"/>
    <p:sldId id="257" r:id="rId6"/>
    <p:sldId id="274" r:id="rId7"/>
    <p:sldId id="275" r:id="rId8"/>
    <p:sldId id="276" r:id="rId9"/>
    <p:sldId id="282" r:id="rId10"/>
    <p:sldId id="283" r:id="rId11"/>
    <p:sldId id="284" r:id="rId12"/>
    <p:sldId id="285" r:id="rId13"/>
    <p:sldId id="259" r:id="rId14"/>
    <p:sldId id="280" r:id="rId15"/>
    <p:sldId id="278" r:id="rId16"/>
    <p:sldId id="281" r:id="rId17"/>
    <p:sldId id="286" r:id="rId18"/>
    <p:sldId id="279" r:id="rId19"/>
    <p:sldId id="273" r:id="rId20"/>
  </p:sldIdLst>
  <p:sldSz cx="12192000" cy="6858000"/>
  <p:notesSz cx="7010400" cy="9296400"/>
  <p:embeddedFontLst>
    <p:embeddedFont>
      <p:font typeface="Calibri" panose="020F0502020204030204" pitchFamily="34" charset="0"/>
      <p:regular r:id="rId22"/>
      <p:bold r:id="rId23"/>
      <p:italic r:id="rId24"/>
      <p:boldItalic r:id="rId25"/>
    </p:embeddedFont>
    <p:embeddedFont>
      <p:font typeface="Montserrat" panose="020B0604020202020204" pitchFamily="2" charset="0"/>
      <p:regular r:id="rId26"/>
    </p:embeddedFont>
    <p:embeddedFont>
      <p:font typeface="Montserrat ExtraBold" panose="00000900000000000000" pitchFamily="2" charset="0"/>
      <p:bold r:id="rId27"/>
      <p:italic r:id="rId28"/>
      <p:boldItalic r:id="rId29"/>
    </p:embeddedFont>
    <p:embeddedFont>
      <p:font typeface="Montserrat Medium" panose="020B0604020202020204" pitchFamily="2" charset="0"/>
      <p:regular r:id="rId30"/>
      <p:bold r:id="rId31"/>
      <p:italic r:id="rId32"/>
      <p:boldItalic r:id="rId33"/>
    </p:embeddedFont>
    <p:embeddedFont>
      <p:font typeface="Trebuchet MS" panose="020B0603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79" autoAdjust="0"/>
    <p:restoredTop sz="94632"/>
  </p:normalViewPr>
  <p:slideViewPr>
    <p:cSldViewPr snapToGrid="0">
      <p:cViewPr varScale="1">
        <p:scale>
          <a:sx n="62" d="100"/>
          <a:sy n="62" d="100"/>
        </p:scale>
        <p:origin x="17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rsh puranik" userId="d4ba790f63b721a3" providerId="LiveId" clId="{D56E6DC1-D827-496D-954D-05CCF4822B98}"/>
    <pc:docChg chg="modSld">
      <pc:chgData name="adarsh puranik" userId="d4ba790f63b721a3" providerId="LiveId" clId="{D56E6DC1-D827-496D-954D-05CCF4822B98}" dt="2022-11-30T18:14:38.863" v="1" actId="20577"/>
      <pc:docMkLst>
        <pc:docMk/>
      </pc:docMkLst>
      <pc:sldChg chg="modSp mod">
        <pc:chgData name="adarsh puranik" userId="d4ba790f63b721a3" providerId="LiveId" clId="{D56E6DC1-D827-496D-954D-05CCF4822B98}" dt="2022-11-30T18:14:38.863" v="1" actId="20577"/>
        <pc:sldMkLst>
          <pc:docMk/>
          <pc:sldMk cId="0" sldId="256"/>
        </pc:sldMkLst>
        <pc:spChg chg="mod">
          <ac:chgData name="adarsh puranik" userId="d4ba790f63b721a3" providerId="LiveId" clId="{D56E6DC1-D827-496D-954D-05CCF4822B98}" dt="2022-11-30T18:14:38.863" v="1" actId="20577"/>
          <ac:spMkLst>
            <pc:docMk/>
            <pc:sldMk cId="0" sldId="256"/>
            <ac:spMk id="18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038648" cy="4651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135" y="0"/>
            <a:ext cx="3038648" cy="4651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648" cy="4651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353241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8: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0" name="Google Shape;330;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a basic introduction of the project and also an overview of scope it entails.</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Set the context.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400"/>
              <a:buNone/>
            </a:pPr>
            <a:endParaRPr dirty="0"/>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4073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262895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426406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857148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521363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3105914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901200" y="2600133"/>
            <a:ext cx="6389700" cy="8595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4800"/>
              <a:buNone/>
              <a:defRPr sz="48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14" name="Google Shape;14;p2"/>
          <p:cNvSpPr txBox="1">
            <a:spLocks noGrp="1"/>
          </p:cNvSpPr>
          <p:nvPr>
            <p:ph type="subTitle" idx="1"/>
          </p:nvPr>
        </p:nvSpPr>
        <p:spPr>
          <a:xfrm>
            <a:off x="2725600" y="4939533"/>
            <a:ext cx="6740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47" name="Google Shape;47;p13"/>
          <p:cNvSpPr txBox="1">
            <a:spLocks noGrp="1"/>
          </p:cNvSpPr>
          <p:nvPr>
            <p:ph type="body" idx="1"/>
          </p:nvPr>
        </p:nvSpPr>
        <p:spPr>
          <a:xfrm>
            <a:off x="1251333" y="1661367"/>
            <a:ext cx="9562800" cy="4053300"/>
          </a:xfrm>
          <a:prstGeom prst="rect">
            <a:avLst/>
          </a:prstGeom>
        </p:spPr>
        <p:txBody>
          <a:bodyPr spcFirstLastPara="1" wrap="square" lIns="121900" tIns="121900" rIns="121900" bIns="121900" anchor="t" anchorCtr="0">
            <a:noAutofit/>
          </a:bodyPr>
          <a:lstStyle>
            <a:lvl1pPr marL="457200" lvl="0" indent="-323850" rtl="0">
              <a:spcBef>
                <a:spcPts val="0"/>
              </a:spcBef>
              <a:spcAft>
                <a:spcPts val="0"/>
              </a:spcAft>
              <a:buClr>
                <a:schemeClr val="lt1"/>
              </a:buClr>
              <a:buSzPts val="1500"/>
              <a:buChar char="●"/>
              <a:defRPr sz="1500">
                <a:solidFill>
                  <a:schemeClr val="lt1"/>
                </a:solidFill>
              </a:defRPr>
            </a:lvl1pPr>
            <a:lvl2pPr marL="914400" lvl="1" indent="-323850" rtl="0">
              <a:spcBef>
                <a:spcPts val="2100"/>
              </a:spcBef>
              <a:spcAft>
                <a:spcPts val="0"/>
              </a:spcAft>
              <a:buClr>
                <a:schemeClr val="lt1"/>
              </a:buClr>
              <a:buSzPts val="1500"/>
              <a:buChar char="○"/>
              <a:defRPr sz="1500">
                <a:solidFill>
                  <a:schemeClr val="lt1"/>
                </a:solidFill>
              </a:defRPr>
            </a:lvl2pPr>
            <a:lvl3pPr marL="1371600" lvl="2" indent="-323850" rtl="0">
              <a:spcBef>
                <a:spcPts val="2100"/>
              </a:spcBef>
              <a:spcAft>
                <a:spcPts val="0"/>
              </a:spcAft>
              <a:buClr>
                <a:schemeClr val="lt1"/>
              </a:buClr>
              <a:buSzPts val="1500"/>
              <a:buChar char="■"/>
              <a:defRPr sz="1500">
                <a:solidFill>
                  <a:schemeClr val="lt1"/>
                </a:solidFill>
              </a:defRPr>
            </a:lvl3pPr>
            <a:lvl4pPr marL="1828800" lvl="3" indent="-323850" rtl="0">
              <a:spcBef>
                <a:spcPts val="2100"/>
              </a:spcBef>
              <a:spcAft>
                <a:spcPts val="0"/>
              </a:spcAft>
              <a:buClr>
                <a:schemeClr val="lt1"/>
              </a:buClr>
              <a:buSzPts val="1500"/>
              <a:buChar char="●"/>
              <a:defRPr sz="1500">
                <a:solidFill>
                  <a:schemeClr val="lt1"/>
                </a:solidFill>
              </a:defRPr>
            </a:lvl4pPr>
            <a:lvl5pPr marL="2286000" lvl="4" indent="-323850" rtl="0">
              <a:spcBef>
                <a:spcPts val="2100"/>
              </a:spcBef>
              <a:spcAft>
                <a:spcPts val="0"/>
              </a:spcAft>
              <a:buClr>
                <a:schemeClr val="lt1"/>
              </a:buClr>
              <a:buSzPts val="1500"/>
              <a:buChar char="○"/>
              <a:defRPr sz="1500">
                <a:solidFill>
                  <a:schemeClr val="lt1"/>
                </a:solidFill>
              </a:defRPr>
            </a:lvl5pPr>
            <a:lvl6pPr marL="2743200" lvl="5" indent="-323850" rtl="0">
              <a:spcBef>
                <a:spcPts val="2100"/>
              </a:spcBef>
              <a:spcAft>
                <a:spcPts val="0"/>
              </a:spcAft>
              <a:buClr>
                <a:schemeClr val="lt1"/>
              </a:buClr>
              <a:buSzPts val="1500"/>
              <a:buChar char="■"/>
              <a:defRPr sz="1500">
                <a:solidFill>
                  <a:schemeClr val="lt1"/>
                </a:solidFill>
              </a:defRPr>
            </a:lvl6pPr>
            <a:lvl7pPr marL="3200400" lvl="6" indent="-323850" rtl="0">
              <a:spcBef>
                <a:spcPts val="2100"/>
              </a:spcBef>
              <a:spcAft>
                <a:spcPts val="0"/>
              </a:spcAft>
              <a:buClr>
                <a:schemeClr val="lt1"/>
              </a:buClr>
              <a:buSzPts val="1500"/>
              <a:buChar char="●"/>
              <a:defRPr sz="1500">
                <a:solidFill>
                  <a:schemeClr val="lt1"/>
                </a:solidFill>
              </a:defRPr>
            </a:lvl7pPr>
            <a:lvl8pPr marL="3657600" lvl="7" indent="-323850" rtl="0">
              <a:spcBef>
                <a:spcPts val="2100"/>
              </a:spcBef>
              <a:spcAft>
                <a:spcPts val="0"/>
              </a:spcAft>
              <a:buClr>
                <a:schemeClr val="lt1"/>
              </a:buClr>
              <a:buSzPts val="1500"/>
              <a:buChar char="○"/>
              <a:defRPr sz="1500">
                <a:solidFill>
                  <a:schemeClr val="lt1"/>
                </a:solidFill>
              </a:defRPr>
            </a:lvl8pPr>
            <a:lvl9pPr marL="4114800" lvl="8" indent="-323850" rtl="0">
              <a:spcBef>
                <a:spcPts val="2100"/>
              </a:spcBef>
              <a:spcAft>
                <a:spcPts val="2100"/>
              </a:spcAft>
              <a:buClr>
                <a:schemeClr val="lt1"/>
              </a:buClr>
              <a:buSzPts val="1500"/>
              <a:buChar char="■"/>
              <a:defRPr sz="15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717996"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0" name="Google Shape;50;p14"/>
          <p:cNvSpPr txBox="1">
            <a:spLocks noGrp="1"/>
          </p:cNvSpPr>
          <p:nvPr>
            <p:ph type="subTitle" idx="1"/>
          </p:nvPr>
        </p:nvSpPr>
        <p:spPr>
          <a:xfrm>
            <a:off x="4717996"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1" name="Google Shape;51;p14"/>
          <p:cNvSpPr txBox="1">
            <a:spLocks noGrp="1"/>
          </p:cNvSpPr>
          <p:nvPr>
            <p:ph type="title" idx="2"/>
          </p:nvPr>
        </p:nvSpPr>
        <p:spPr>
          <a:xfrm>
            <a:off x="8038071"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2" name="Google Shape;52;p14"/>
          <p:cNvSpPr txBox="1">
            <a:spLocks noGrp="1"/>
          </p:cNvSpPr>
          <p:nvPr>
            <p:ph type="subTitle" idx="3"/>
          </p:nvPr>
        </p:nvSpPr>
        <p:spPr>
          <a:xfrm>
            <a:off x="8038071"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3" name="Google Shape;53;p14"/>
          <p:cNvSpPr txBox="1">
            <a:spLocks noGrp="1"/>
          </p:cNvSpPr>
          <p:nvPr>
            <p:ph type="title" idx="4"/>
          </p:nvPr>
        </p:nvSpPr>
        <p:spPr>
          <a:xfrm>
            <a:off x="1397929"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4" name="Google Shape;54;p14"/>
          <p:cNvSpPr txBox="1">
            <a:spLocks noGrp="1"/>
          </p:cNvSpPr>
          <p:nvPr>
            <p:ph type="subTitle" idx="5"/>
          </p:nvPr>
        </p:nvSpPr>
        <p:spPr>
          <a:xfrm>
            <a:off x="1397929"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5" name="Google Shape;55;p14"/>
          <p:cNvSpPr txBox="1">
            <a:spLocks noGrp="1"/>
          </p:cNvSpPr>
          <p:nvPr>
            <p:ph type="title" idx="6" hasCustomPrompt="1"/>
          </p:nvPr>
        </p:nvSpPr>
        <p:spPr>
          <a:xfrm>
            <a:off x="1397933"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6" name="Google Shape;56;p14"/>
          <p:cNvSpPr txBox="1">
            <a:spLocks noGrp="1"/>
          </p:cNvSpPr>
          <p:nvPr>
            <p:ph type="title" idx="7" hasCustomPrompt="1"/>
          </p:nvPr>
        </p:nvSpPr>
        <p:spPr>
          <a:xfrm>
            <a:off x="4718000"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7" name="Google Shape;57;p14"/>
          <p:cNvSpPr txBox="1">
            <a:spLocks noGrp="1"/>
          </p:cNvSpPr>
          <p:nvPr>
            <p:ph type="title" idx="8" hasCustomPrompt="1"/>
          </p:nvPr>
        </p:nvSpPr>
        <p:spPr>
          <a:xfrm>
            <a:off x="8038067"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2583117"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6" name="Google Shape;66;p17"/>
          <p:cNvSpPr txBox="1">
            <a:spLocks noGrp="1"/>
          </p:cNvSpPr>
          <p:nvPr>
            <p:ph type="subTitle" idx="1"/>
          </p:nvPr>
        </p:nvSpPr>
        <p:spPr>
          <a:xfrm>
            <a:off x="2583117"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7" name="Google Shape;67;p17"/>
          <p:cNvSpPr txBox="1">
            <a:spLocks noGrp="1"/>
          </p:cNvSpPr>
          <p:nvPr>
            <p:ph type="title" idx="2"/>
          </p:nvPr>
        </p:nvSpPr>
        <p:spPr>
          <a:xfrm>
            <a:off x="6422083"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8" name="Google Shape;68;p17"/>
          <p:cNvSpPr txBox="1">
            <a:spLocks noGrp="1"/>
          </p:cNvSpPr>
          <p:nvPr>
            <p:ph type="subTitle" idx="3"/>
          </p:nvPr>
        </p:nvSpPr>
        <p:spPr>
          <a:xfrm>
            <a:off x="6422083"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9" name="Google Shape;69;p1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717996"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2" name="Google Shape;72;p18"/>
          <p:cNvSpPr txBox="1">
            <a:spLocks noGrp="1"/>
          </p:cNvSpPr>
          <p:nvPr>
            <p:ph type="subTitle" idx="1"/>
          </p:nvPr>
        </p:nvSpPr>
        <p:spPr>
          <a:xfrm>
            <a:off x="4717996"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3" name="Google Shape;73;p18"/>
          <p:cNvSpPr txBox="1">
            <a:spLocks noGrp="1"/>
          </p:cNvSpPr>
          <p:nvPr>
            <p:ph type="title" idx="2"/>
          </p:nvPr>
        </p:nvSpPr>
        <p:spPr>
          <a:xfrm>
            <a:off x="8038071"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4" name="Google Shape;74;p18"/>
          <p:cNvSpPr txBox="1">
            <a:spLocks noGrp="1"/>
          </p:cNvSpPr>
          <p:nvPr>
            <p:ph type="subTitle" idx="3"/>
          </p:nvPr>
        </p:nvSpPr>
        <p:spPr>
          <a:xfrm>
            <a:off x="8038071"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5" name="Google Shape;75;p18"/>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76" name="Google Shape;76;p18"/>
          <p:cNvSpPr txBox="1">
            <a:spLocks noGrp="1"/>
          </p:cNvSpPr>
          <p:nvPr>
            <p:ph type="title" idx="5"/>
          </p:nvPr>
        </p:nvSpPr>
        <p:spPr>
          <a:xfrm>
            <a:off x="1397929"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7" name="Google Shape;77;p18"/>
          <p:cNvSpPr txBox="1">
            <a:spLocks noGrp="1"/>
          </p:cNvSpPr>
          <p:nvPr>
            <p:ph type="subTitle" idx="6"/>
          </p:nvPr>
        </p:nvSpPr>
        <p:spPr>
          <a:xfrm>
            <a:off x="1397929"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698000" y="1825333"/>
            <a:ext cx="8796000" cy="28131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80" name="Google Shape;80;p19"/>
          <p:cNvSpPr txBox="1">
            <a:spLocks noGrp="1"/>
          </p:cNvSpPr>
          <p:nvPr>
            <p:ph type="subTitle" idx="1"/>
          </p:nvPr>
        </p:nvSpPr>
        <p:spPr>
          <a:xfrm>
            <a:off x="3309200" y="3359367"/>
            <a:ext cx="5573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400"/>
              <a:buNone/>
              <a:defRPr sz="2400">
                <a:solidFill>
                  <a:schemeClr val="accent1"/>
                </a:solidFill>
              </a:defRPr>
            </a:lvl2pPr>
            <a:lvl3pPr lvl="2" algn="ctr" rtl="0">
              <a:lnSpc>
                <a:spcPct val="100000"/>
              </a:lnSpc>
              <a:spcBef>
                <a:spcPts val="0"/>
              </a:spcBef>
              <a:spcAft>
                <a:spcPts val="0"/>
              </a:spcAft>
              <a:buClr>
                <a:schemeClr val="accent1"/>
              </a:buClr>
              <a:buSzPts val="2400"/>
              <a:buNone/>
              <a:defRPr sz="2400">
                <a:solidFill>
                  <a:schemeClr val="accent1"/>
                </a:solidFill>
              </a:defRPr>
            </a:lvl3pPr>
            <a:lvl4pPr lvl="3" algn="ctr" rtl="0">
              <a:lnSpc>
                <a:spcPct val="100000"/>
              </a:lnSpc>
              <a:spcBef>
                <a:spcPts val="0"/>
              </a:spcBef>
              <a:spcAft>
                <a:spcPts val="0"/>
              </a:spcAft>
              <a:buClr>
                <a:schemeClr val="accent1"/>
              </a:buClr>
              <a:buSzPts val="2400"/>
              <a:buNone/>
              <a:defRPr sz="2400">
                <a:solidFill>
                  <a:schemeClr val="accent1"/>
                </a:solidFill>
              </a:defRPr>
            </a:lvl4pPr>
            <a:lvl5pPr lvl="4" algn="ctr" rtl="0">
              <a:lnSpc>
                <a:spcPct val="100000"/>
              </a:lnSpc>
              <a:spcBef>
                <a:spcPts val="0"/>
              </a:spcBef>
              <a:spcAft>
                <a:spcPts val="0"/>
              </a:spcAft>
              <a:buClr>
                <a:schemeClr val="accent1"/>
              </a:buClr>
              <a:buSzPts val="2400"/>
              <a:buNone/>
              <a:defRPr sz="2400">
                <a:solidFill>
                  <a:schemeClr val="accent1"/>
                </a:solidFill>
              </a:defRPr>
            </a:lvl5pPr>
            <a:lvl6pPr lvl="5" algn="ctr" rtl="0">
              <a:lnSpc>
                <a:spcPct val="100000"/>
              </a:lnSpc>
              <a:spcBef>
                <a:spcPts val="0"/>
              </a:spcBef>
              <a:spcAft>
                <a:spcPts val="0"/>
              </a:spcAft>
              <a:buClr>
                <a:schemeClr val="accent1"/>
              </a:buClr>
              <a:buSzPts val="2400"/>
              <a:buNone/>
              <a:defRPr sz="2400">
                <a:solidFill>
                  <a:schemeClr val="accent1"/>
                </a:solidFill>
              </a:defRPr>
            </a:lvl6pPr>
            <a:lvl7pPr lvl="6" algn="ctr" rtl="0">
              <a:lnSpc>
                <a:spcPct val="100000"/>
              </a:lnSpc>
              <a:spcBef>
                <a:spcPts val="0"/>
              </a:spcBef>
              <a:spcAft>
                <a:spcPts val="0"/>
              </a:spcAft>
              <a:buClr>
                <a:schemeClr val="accent1"/>
              </a:buClr>
              <a:buSzPts val="2400"/>
              <a:buNone/>
              <a:defRPr sz="2400">
                <a:solidFill>
                  <a:schemeClr val="accent1"/>
                </a:solidFill>
              </a:defRPr>
            </a:lvl7pPr>
            <a:lvl8pPr lvl="7" algn="ctr" rtl="0">
              <a:lnSpc>
                <a:spcPct val="100000"/>
              </a:lnSpc>
              <a:spcBef>
                <a:spcPts val="0"/>
              </a:spcBef>
              <a:spcAft>
                <a:spcPts val="0"/>
              </a:spcAft>
              <a:buClr>
                <a:schemeClr val="accent1"/>
              </a:buClr>
              <a:buSzPts val="2400"/>
              <a:buNone/>
              <a:defRPr sz="2400">
                <a:solidFill>
                  <a:schemeClr val="accent1"/>
                </a:solidFill>
              </a:defRPr>
            </a:lvl8pPr>
            <a:lvl9pPr lvl="8" algn="ctr" rtl="0">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16893" y="4237000"/>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121900" tIns="121900" rIns="121900" bIns="121900" anchor="ctr" anchorCtr="0">
            <a:noAutofit/>
          </a:bodyPr>
          <a:lstStyle>
            <a:lvl1pPr lvl="0" algn="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18" name="Google Shape;18;p3"/>
          <p:cNvSpPr txBox="1">
            <a:spLocks noGrp="1"/>
          </p:cNvSpPr>
          <p:nvPr>
            <p:ph type="subTitle" idx="1"/>
          </p:nvPr>
        </p:nvSpPr>
        <p:spPr>
          <a:xfrm>
            <a:off x="5016893" y="4960867"/>
            <a:ext cx="4091700" cy="6195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1251333" y="593367"/>
            <a:ext cx="6619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1" name="Google Shape;91;p24"/>
          <p:cNvSpPr txBox="1">
            <a:spLocks noGrp="1"/>
          </p:cNvSpPr>
          <p:nvPr>
            <p:ph type="body" idx="1"/>
          </p:nvPr>
        </p:nvSpPr>
        <p:spPr>
          <a:xfrm>
            <a:off x="1422988"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2" name="Google Shape;92;p24"/>
          <p:cNvSpPr txBox="1">
            <a:spLocks noGrp="1"/>
          </p:cNvSpPr>
          <p:nvPr>
            <p:ph type="body" idx="2"/>
          </p:nvPr>
        </p:nvSpPr>
        <p:spPr>
          <a:xfrm>
            <a:off x="6231803"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3" name="Google Shape;93;p24"/>
          <p:cNvSpPr txBox="1">
            <a:spLocks noGrp="1"/>
          </p:cNvSpPr>
          <p:nvPr>
            <p:ph type="title" idx="3"/>
          </p:nvPr>
        </p:nvSpPr>
        <p:spPr>
          <a:xfrm>
            <a:off x="16179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94" name="Google Shape;94;p24"/>
          <p:cNvSpPr txBox="1">
            <a:spLocks noGrp="1"/>
          </p:cNvSpPr>
          <p:nvPr>
            <p:ph type="title" idx="4"/>
          </p:nvPr>
        </p:nvSpPr>
        <p:spPr>
          <a:xfrm>
            <a:off x="64267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7" name="Google Shape;97;p25"/>
          <p:cNvSpPr txBox="1">
            <a:spLocks noGrp="1"/>
          </p:cNvSpPr>
          <p:nvPr>
            <p:ph type="title" idx="2"/>
          </p:nvPr>
        </p:nvSpPr>
        <p:spPr>
          <a:xfrm>
            <a:off x="1197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98" name="Google Shape;98;p25"/>
          <p:cNvSpPr txBox="1">
            <a:spLocks noGrp="1"/>
          </p:cNvSpPr>
          <p:nvPr>
            <p:ph type="subTitle" idx="1"/>
          </p:nvPr>
        </p:nvSpPr>
        <p:spPr>
          <a:xfrm>
            <a:off x="1197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9" name="Google Shape;99;p25"/>
          <p:cNvSpPr txBox="1">
            <a:spLocks noGrp="1"/>
          </p:cNvSpPr>
          <p:nvPr>
            <p:ph type="title" idx="3"/>
          </p:nvPr>
        </p:nvSpPr>
        <p:spPr>
          <a:xfrm>
            <a:off x="3720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0" name="Google Shape;100;p25"/>
          <p:cNvSpPr txBox="1">
            <a:spLocks noGrp="1"/>
          </p:cNvSpPr>
          <p:nvPr>
            <p:ph type="subTitle" idx="4"/>
          </p:nvPr>
        </p:nvSpPr>
        <p:spPr>
          <a:xfrm>
            <a:off x="3720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1" name="Google Shape;101;p25"/>
          <p:cNvSpPr txBox="1">
            <a:spLocks noGrp="1"/>
          </p:cNvSpPr>
          <p:nvPr>
            <p:ph type="title" idx="5"/>
          </p:nvPr>
        </p:nvSpPr>
        <p:spPr>
          <a:xfrm>
            <a:off x="6242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2" name="Google Shape;102;p25"/>
          <p:cNvSpPr txBox="1">
            <a:spLocks noGrp="1"/>
          </p:cNvSpPr>
          <p:nvPr>
            <p:ph type="subTitle" idx="6"/>
          </p:nvPr>
        </p:nvSpPr>
        <p:spPr>
          <a:xfrm>
            <a:off x="6242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3" name="Google Shape;103;p25"/>
          <p:cNvSpPr txBox="1">
            <a:spLocks noGrp="1"/>
          </p:cNvSpPr>
          <p:nvPr>
            <p:ph type="title" idx="7"/>
          </p:nvPr>
        </p:nvSpPr>
        <p:spPr>
          <a:xfrm>
            <a:off x="8765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4" name="Google Shape;104;p25"/>
          <p:cNvSpPr txBox="1">
            <a:spLocks noGrp="1"/>
          </p:cNvSpPr>
          <p:nvPr>
            <p:ph type="subTitle" idx="8"/>
          </p:nvPr>
        </p:nvSpPr>
        <p:spPr>
          <a:xfrm>
            <a:off x="8765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hasCustomPrompt="1"/>
          </p:nvPr>
        </p:nvSpPr>
        <p:spPr>
          <a:xfrm>
            <a:off x="6662400" y="882457"/>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7" name="Google Shape;107;p26"/>
          <p:cNvSpPr txBox="1">
            <a:spLocks noGrp="1"/>
          </p:cNvSpPr>
          <p:nvPr>
            <p:ph type="subTitle" idx="1"/>
          </p:nvPr>
        </p:nvSpPr>
        <p:spPr>
          <a:xfrm>
            <a:off x="6548000" y="1687800"/>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8" name="Google Shape;108;p26"/>
          <p:cNvSpPr txBox="1">
            <a:spLocks noGrp="1"/>
          </p:cNvSpPr>
          <p:nvPr>
            <p:ph type="title" idx="2" hasCustomPrompt="1"/>
          </p:nvPr>
        </p:nvSpPr>
        <p:spPr>
          <a:xfrm>
            <a:off x="6662400" y="2798924"/>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9" name="Google Shape;109;p26"/>
          <p:cNvSpPr txBox="1">
            <a:spLocks noGrp="1"/>
          </p:cNvSpPr>
          <p:nvPr>
            <p:ph type="subTitle" idx="3"/>
          </p:nvPr>
        </p:nvSpPr>
        <p:spPr>
          <a:xfrm>
            <a:off x="6548000" y="3604267"/>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0" name="Google Shape;110;p26"/>
          <p:cNvSpPr txBox="1">
            <a:spLocks noGrp="1"/>
          </p:cNvSpPr>
          <p:nvPr>
            <p:ph type="title" idx="4" hasCustomPrompt="1"/>
          </p:nvPr>
        </p:nvSpPr>
        <p:spPr>
          <a:xfrm>
            <a:off x="6662400" y="4715391"/>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11" name="Google Shape;111;p26"/>
          <p:cNvSpPr txBox="1">
            <a:spLocks noGrp="1"/>
          </p:cNvSpPr>
          <p:nvPr>
            <p:ph type="subTitle" idx="5"/>
          </p:nvPr>
        </p:nvSpPr>
        <p:spPr>
          <a:xfrm>
            <a:off x="6548000" y="5520733"/>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717996"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4" name="Google Shape;114;p27"/>
          <p:cNvSpPr txBox="1">
            <a:spLocks noGrp="1"/>
          </p:cNvSpPr>
          <p:nvPr>
            <p:ph type="subTitle" idx="1"/>
          </p:nvPr>
        </p:nvSpPr>
        <p:spPr>
          <a:xfrm>
            <a:off x="4717997"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5" name="Google Shape;115;p27"/>
          <p:cNvSpPr txBox="1">
            <a:spLocks noGrp="1"/>
          </p:cNvSpPr>
          <p:nvPr>
            <p:ph type="title" idx="2"/>
          </p:nvPr>
        </p:nvSpPr>
        <p:spPr>
          <a:xfrm>
            <a:off x="8038071"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6" name="Google Shape;116;p27"/>
          <p:cNvSpPr txBox="1">
            <a:spLocks noGrp="1"/>
          </p:cNvSpPr>
          <p:nvPr>
            <p:ph type="subTitle" idx="3"/>
          </p:nvPr>
        </p:nvSpPr>
        <p:spPr>
          <a:xfrm>
            <a:off x="8038069"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7" name="Google Shape;117;p2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18" name="Google Shape;118;p27"/>
          <p:cNvSpPr txBox="1">
            <a:spLocks noGrp="1"/>
          </p:cNvSpPr>
          <p:nvPr>
            <p:ph type="title" idx="5"/>
          </p:nvPr>
        </p:nvSpPr>
        <p:spPr>
          <a:xfrm>
            <a:off x="1397929"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9" name="Google Shape;119;p27"/>
          <p:cNvSpPr txBox="1">
            <a:spLocks noGrp="1"/>
          </p:cNvSpPr>
          <p:nvPr>
            <p:ph type="subTitle" idx="6"/>
          </p:nvPr>
        </p:nvSpPr>
        <p:spPr>
          <a:xfrm>
            <a:off x="1397933"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27"/>
          <p:cNvSpPr txBox="1">
            <a:spLocks noGrp="1"/>
          </p:cNvSpPr>
          <p:nvPr>
            <p:ph type="title" idx="7"/>
          </p:nvPr>
        </p:nvSpPr>
        <p:spPr>
          <a:xfrm>
            <a:off x="4717996"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1" name="Google Shape;121;p27"/>
          <p:cNvSpPr txBox="1">
            <a:spLocks noGrp="1"/>
          </p:cNvSpPr>
          <p:nvPr>
            <p:ph type="subTitle" idx="8"/>
          </p:nvPr>
        </p:nvSpPr>
        <p:spPr>
          <a:xfrm>
            <a:off x="4717997"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2" name="Google Shape;122;p27"/>
          <p:cNvSpPr txBox="1">
            <a:spLocks noGrp="1"/>
          </p:cNvSpPr>
          <p:nvPr>
            <p:ph type="title" idx="9"/>
          </p:nvPr>
        </p:nvSpPr>
        <p:spPr>
          <a:xfrm>
            <a:off x="8038071"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3" name="Google Shape;123;p27"/>
          <p:cNvSpPr txBox="1">
            <a:spLocks noGrp="1"/>
          </p:cNvSpPr>
          <p:nvPr>
            <p:ph type="subTitle" idx="13"/>
          </p:nvPr>
        </p:nvSpPr>
        <p:spPr>
          <a:xfrm>
            <a:off x="8038069"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4" name="Google Shape;124;p27"/>
          <p:cNvSpPr txBox="1">
            <a:spLocks noGrp="1"/>
          </p:cNvSpPr>
          <p:nvPr>
            <p:ph type="title" idx="14"/>
          </p:nvPr>
        </p:nvSpPr>
        <p:spPr>
          <a:xfrm>
            <a:off x="1397929"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5" name="Google Shape;125;p27"/>
          <p:cNvSpPr txBox="1">
            <a:spLocks noGrp="1"/>
          </p:cNvSpPr>
          <p:nvPr>
            <p:ph type="subTitle" idx="15"/>
          </p:nvPr>
        </p:nvSpPr>
        <p:spPr>
          <a:xfrm>
            <a:off x="1397933"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1251333" y="593367"/>
            <a:ext cx="67248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28" name="Google Shape;128;p28"/>
          <p:cNvSpPr txBox="1">
            <a:spLocks noGrp="1"/>
          </p:cNvSpPr>
          <p:nvPr>
            <p:ph type="title" idx="2"/>
          </p:nvPr>
        </p:nvSpPr>
        <p:spPr>
          <a:xfrm>
            <a:off x="1784317" y="3146433"/>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29" name="Google Shape;129;p28"/>
          <p:cNvSpPr txBox="1">
            <a:spLocks noGrp="1"/>
          </p:cNvSpPr>
          <p:nvPr>
            <p:ph type="subTitle" idx="1"/>
          </p:nvPr>
        </p:nvSpPr>
        <p:spPr>
          <a:xfrm>
            <a:off x="1784317" y="2284067"/>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0" name="Google Shape;130;p28"/>
          <p:cNvSpPr txBox="1">
            <a:spLocks noGrp="1"/>
          </p:cNvSpPr>
          <p:nvPr>
            <p:ph type="title" idx="3"/>
          </p:nvPr>
        </p:nvSpPr>
        <p:spPr>
          <a:xfrm>
            <a:off x="1784317" y="5318600"/>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31" name="Google Shape;131;p28"/>
          <p:cNvSpPr txBox="1">
            <a:spLocks noGrp="1"/>
          </p:cNvSpPr>
          <p:nvPr>
            <p:ph type="subTitle" idx="4"/>
          </p:nvPr>
        </p:nvSpPr>
        <p:spPr>
          <a:xfrm>
            <a:off x="1784317" y="4456234"/>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2" name="Google Shape;132;p28"/>
          <p:cNvSpPr txBox="1">
            <a:spLocks noGrp="1"/>
          </p:cNvSpPr>
          <p:nvPr>
            <p:ph type="title" idx="5"/>
          </p:nvPr>
        </p:nvSpPr>
        <p:spPr>
          <a:xfrm>
            <a:off x="6770883" y="3146433"/>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3" name="Google Shape;133;p28"/>
          <p:cNvSpPr txBox="1">
            <a:spLocks noGrp="1"/>
          </p:cNvSpPr>
          <p:nvPr>
            <p:ph type="subTitle" idx="6"/>
          </p:nvPr>
        </p:nvSpPr>
        <p:spPr>
          <a:xfrm>
            <a:off x="6770883" y="2284067"/>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28"/>
          <p:cNvSpPr txBox="1">
            <a:spLocks noGrp="1"/>
          </p:cNvSpPr>
          <p:nvPr>
            <p:ph type="title" idx="7"/>
          </p:nvPr>
        </p:nvSpPr>
        <p:spPr>
          <a:xfrm>
            <a:off x="6770883" y="5318600"/>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5" name="Google Shape;135;p28"/>
          <p:cNvSpPr txBox="1">
            <a:spLocks noGrp="1"/>
          </p:cNvSpPr>
          <p:nvPr>
            <p:ph type="subTitle" idx="8"/>
          </p:nvPr>
        </p:nvSpPr>
        <p:spPr>
          <a:xfrm>
            <a:off x="6770883" y="4456234"/>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9"/>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8" name="Google Shape;138;p29"/>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1" name="Google Shape;141;p30"/>
          <p:cNvSpPr txBox="1">
            <a:spLocks noGrp="1"/>
          </p:cNvSpPr>
          <p:nvPr>
            <p:ph type="subTitle" idx="1"/>
          </p:nvPr>
        </p:nvSpPr>
        <p:spPr>
          <a:xfrm>
            <a:off x="1251333"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4" name="Google Shape;144;p31"/>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2750400" y="3256067"/>
            <a:ext cx="6691200" cy="7983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7" name="Google Shape;147;p32"/>
          <p:cNvSpPr txBox="1">
            <a:spLocks noGrp="1"/>
          </p:cNvSpPr>
          <p:nvPr>
            <p:ph type="subTitle" idx="1"/>
          </p:nvPr>
        </p:nvSpPr>
        <p:spPr>
          <a:xfrm>
            <a:off x="3862000" y="4521767"/>
            <a:ext cx="4467900" cy="1597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a:solidFill>
                  <a:schemeClr val="lt1"/>
                </a:solidFill>
              </a:defRPr>
            </a:lvl2pPr>
            <a:lvl3pPr lvl="2" algn="ctr" rtl="0">
              <a:lnSpc>
                <a:spcPct val="100000"/>
              </a:lnSpc>
              <a:spcBef>
                <a:spcPts val="0"/>
              </a:spcBef>
              <a:spcAft>
                <a:spcPts val="0"/>
              </a:spcAft>
              <a:buClr>
                <a:schemeClr val="lt1"/>
              </a:buClr>
              <a:buSzPts val="1900"/>
              <a:buNone/>
              <a:defRPr>
                <a:solidFill>
                  <a:schemeClr val="lt1"/>
                </a:solidFill>
              </a:defRPr>
            </a:lvl3pPr>
            <a:lvl4pPr lvl="3" algn="ctr" rtl="0">
              <a:lnSpc>
                <a:spcPct val="100000"/>
              </a:lnSpc>
              <a:spcBef>
                <a:spcPts val="0"/>
              </a:spcBef>
              <a:spcAft>
                <a:spcPts val="0"/>
              </a:spcAft>
              <a:buClr>
                <a:schemeClr val="lt1"/>
              </a:buClr>
              <a:buSzPts val="1900"/>
              <a:buNone/>
              <a:defRPr>
                <a:solidFill>
                  <a:schemeClr val="lt1"/>
                </a:solidFill>
              </a:defRPr>
            </a:lvl4pPr>
            <a:lvl5pPr lvl="4" algn="ctr" rtl="0">
              <a:lnSpc>
                <a:spcPct val="100000"/>
              </a:lnSpc>
              <a:spcBef>
                <a:spcPts val="0"/>
              </a:spcBef>
              <a:spcAft>
                <a:spcPts val="0"/>
              </a:spcAft>
              <a:buClr>
                <a:schemeClr val="lt1"/>
              </a:buClr>
              <a:buSzPts val="1900"/>
              <a:buNone/>
              <a:defRPr>
                <a:solidFill>
                  <a:schemeClr val="lt1"/>
                </a:solidFill>
              </a:defRPr>
            </a:lvl5pPr>
            <a:lvl6pPr lvl="5" algn="ctr" rtl="0">
              <a:lnSpc>
                <a:spcPct val="100000"/>
              </a:lnSpc>
              <a:spcBef>
                <a:spcPts val="0"/>
              </a:spcBef>
              <a:spcAft>
                <a:spcPts val="0"/>
              </a:spcAft>
              <a:buClr>
                <a:schemeClr val="lt1"/>
              </a:buClr>
              <a:buSzPts val="1900"/>
              <a:buNone/>
              <a:defRPr>
                <a:solidFill>
                  <a:schemeClr val="lt1"/>
                </a:solidFill>
              </a:defRPr>
            </a:lvl6pPr>
            <a:lvl7pPr lvl="6" algn="ctr" rtl="0">
              <a:lnSpc>
                <a:spcPct val="100000"/>
              </a:lnSpc>
              <a:spcBef>
                <a:spcPts val="0"/>
              </a:spcBef>
              <a:spcAft>
                <a:spcPts val="0"/>
              </a:spcAft>
              <a:buClr>
                <a:schemeClr val="lt1"/>
              </a:buClr>
              <a:buSzPts val="1900"/>
              <a:buNone/>
              <a:defRPr>
                <a:solidFill>
                  <a:schemeClr val="lt1"/>
                </a:solidFill>
              </a:defRPr>
            </a:lvl7pPr>
            <a:lvl8pPr lvl="7" algn="ctr" rtl="0">
              <a:lnSpc>
                <a:spcPct val="100000"/>
              </a:lnSpc>
              <a:spcBef>
                <a:spcPts val="0"/>
              </a:spcBef>
              <a:spcAft>
                <a:spcPts val="0"/>
              </a:spcAft>
              <a:buClr>
                <a:schemeClr val="lt1"/>
              </a:buClr>
              <a:buSzPts val="1900"/>
              <a:buNone/>
              <a:defRPr>
                <a:solidFill>
                  <a:schemeClr val="lt1"/>
                </a:solidFill>
              </a:defRPr>
            </a:lvl8pPr>
            <a:lvl9pPr lvl="8" algn="ctr" rtl="0">
              <a:lnSpc>
                <a:spcPct val="100000"/>
              </a:lnSpc>
              <a:spcBef>
                <a:spcPts val="0"/>
              </a:spcBef>
              <a:spcAft>
                <a:spcPts val="0"/>
              </a:spcAft>
              <a:buClr>
                <a:schemeClr val="lt1"/>
              </a:buClr>
              <a:buSzPts val="19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1233160" y="1013833"/>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0" name="Google Shape;150;p33"/>
          <p:cNvSpPr txBox="1">
            <a:spLocks noGrp="1"/>
          </p:cNvSpPr>
          <p:nvPr>
            <p:ph type="subTitle" idx="1"/>
          </p:nvPr>
        </p:nvSpPr>
        <p:spPr>
          <a:xfrm>
            <a:off x="1233167" y="2245700"/>
            <a:ext cx="4407300" cy="1455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
        <p:nvSpPr>
          <p:cNvPr id="151" name="Google Shape;151;p33"/>
          <p:cNvSpPr txBox="1"/>
          <p:nvPr/>
        </p:nvSpPr>
        <p:spPr>
          <a:xfrm>
            <a:off x="1233167" y="4760000"/>
            <a:ext cx="44073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US" sz="1300">
                <a:solidFill>
                  <a:schemeClr val="accent1"/>
                </a:solidFill>
                <a:latin typeface="Montserrat Medium"/>
                <a:ea typeface="Montserrat Medium"/>
                <a:cs typeface="Montserrat Medium"/>
                <a:sym typeface="Montserrat Medium"/>
              </a:rPr>
              <a:t>CREDITS: This presentation template was created by </a:t>
            </a:r>
            <a:r>
              <a:rPr lang="en-US" sz="13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300">
                <a:solidFill>
                  <a:schemeClr val="accent1"/>
                </a:solidFill>
                <a:latin typeface="Montserrat Medium"/>
                <a:ea typeface="Montserrat Medium"/>
                <a:cs typeface="Montserrat Medium"/>
                <a:sym typeface="Montserrat Medium"/>
              </a:rPr>
              <a:t>, including icons by </a:t>
            </a:r>
            <a:r>
              <a:rPr lang="en-US" sz="13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300">
                <a:solidFill>
                  <a:schemeClr val="accent1"/>
                </a:solidFill>
                <a:latin typeface="Montserrat Medium"/>
                <a:ea typeface="Montserrat Medium"/>
                <a:cs typeface="Montserrat Medium"/>
                <a:sym typeface="Montserrat Medium"/>
              </a:rPr>
              <a:t>, and infographics &amp; images by </a:t>
            </a:r>
            <a:r>
              <a:rPr lang="en-US" sz="13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300">
                <a:solidFill>
                  <a:schemeClr val="accent1"/>
                </a:solidFill>
                <a:latin typeface="Montserrat Medium"/>
                <a:ea typeface="Montserrat Medium"/>
                <a:cs typeface="Montserrat Medium"/>
                <a:sym typeface="Montserrat Medium"/>
              </a:rPr>
              <a:t>. </a:t>
            </a:r>
            <a:endParaRPr sz="130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1" name="Google Shape;21;p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4" name="Google Shape;154;p3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7" name="Google Shape;157;p35"/>
          <p:cNvSpPr txBox="1">
            <a:spLocks noGrp="1"/>
          </p:cNvSpPr>
          <p:nvPr>
            <p:ph type="body" idx="1"/>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0" name="Google Shape;160;p36"/>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1">
  <p:cSld name="CAPTION_ONLY_1_2">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7"/>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ext 2 1">
  <p:cSld name="CAPTION_ONLY_2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
        <p:nvSpPr>
          <p:cNvPr id="176" name="Google Shape;176;p41"/>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4" name="Google Shape;24;p5"/>
          <p:cNvSpPr txBox="1">
            <a:spLocks noGrp="1"/>
          </p:cNvSpPr>
          <p:nvPr>
            <p:ph type="body" idx="1"/>
          </p:nvPr>
        </p:nvSpPr>
        <p:spPr>
          <a:xfrm>
            <a:off x="1251333"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25" name="Google Shape;25;p5"/>
          <p:cNvSpPr txBox="1">
            <a:spLocks noGrp="1"/>
          </p:cNvSpPr>
          <p:nvPr>
            <p:ph type="body" idx="2"/>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16233" y="1729500"/>
            <a:ext cx="3783300" cy="1670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30" name="Google Shape;30;p7"/>
          <p:cNvSpPr txBox="1">
            <a:spLocks noGrp="1"/>
          </p:cNvSpPr>
          <p:nvPr>
            <p:ph type="body" idx="1"/>
          </p:nvPr>
        </p:nvSpPr>
        <p:spPr>
          <a:xfrm>
            <a:off x="7116233" y="3458500"/>
            <a:ext cx="3783300" cy="1670100"/>
          </a:xfrm>
          <a:prstGeom prst="rect">
            <a:avLst/>
          </a:prstGeom>
        </p:spPr>
        <p:txBody>
          <a:bodyPr spcFirstLastPara="1" wrap="square" lIns="121900" tIns="121900" rIns="121900" bIns="121900" anchor="t" anchorCtr="0">
            <a:noAutofit/>
          </a:bodyPr>
          <a:lstStyle>
            <a:lvl1pPr marL="457200" lvl="0" indent="-361950" rtl="0">
              <a:spcBef>
                <a:spcPts val="0"/>
              </a:spcBef>
              <a:spcAft>
                <a:spcPts val="0"/>
              </a:spcAft>
              <a:buClr>
                <a:schemeClr val="lt1"/>
              </a:buClr>
              <a:buSzPts val="2100"/>
              <a:buChar char="●"/>
              <a:defRPr sz="2100">
                <a:solidFill>
                  <a:schemeClr val="lt1"/>
                </a:solidFill>
              </a:defRPr>
            </a:lvl1pPr>
            <a:lvl2pPr marL="914400" lvl="1" indent="-361950" rtl="0">
              <a:spcBef>
                <a:spcPts val="2100"/>
              </a:spcBef>
              <a:spcAft>
                <a:spcPts val="0"/>
              </a:spcAft>
              <a:buClr>
                <a:schemeClr val="lt1"/>
              </a:buClr>
              <a:buSzPts val="2100"/>
              <a:buChar char="○"/>
              <a:defRPr sz="2100">
                <a:solidFill>
                  <a:schemeClr val="lt1"/>
                </a:solidFill>
              </a:defRPr>
            </a:lvl2pPr>
            <a:lvl3pPr marL="1371600" lvl="2" indent="-361950" rtl="0">
              <a:spcBef>
                <a:spcPts val="2100"/>
              </a:spcBef>
              <a:spcAft>
                <a:spcPts val="0"/>
              </a:spcAft>
              <a:buClr>
                <a:schemeClr val="lt1"/>
              </a:buClr>
              <a:buSzPts val="2100"/>
              <a:buChar char="■"/>
              <a:defRPr sz="2100">
                <a:solidFill>
                  <a:schemeClr val="lt1"/>
                </a:solidFill>
              </a:defRPr>
            </a:lvl3pPr>
            <a:lvl4pPr marL="1828800" lvl="3" indent="-361950" rtl="0">
              <a:spcBef>
                <a:spcPts val="2100"/>
              </a:spcBef>
              <a:spcAft>
                <a:spcPts val="0"/>
              </a:spcAft>
              <a:buClr>
                <a:schemeClr val="lt1"/>
              </a:buClr>
              <a:buSzPts val="2100"/>
              <a:buChar char="●"/>
              <a:defRPr sz="2100">
                <a:solidFill>
                  <a:schemeClr val="lt1"/>
                </a:solidFill>
              </a:defRPr>
            </a:lvl4pPr>
            <a:lvl5pPr marL="2286000" lvl="4" indent="-361950" rtl="0">
              <a:spcBef>
                <a:spcPts val="2100"/>
              </a:spcBef>
              <a:spcAft>
                <a:spcPts val="0"/>
              </a:spcAft>
              <a:buClr>
                <a:schemeClr val="lt1"/>
              </a:buClr>
              <a:buSzPts val="2100"/>
              <a:buChar char="○"/>
              <a:defRPr sz="2100">
                <a:solidFill>
                  <a:schemeClr val="lt1"/>
                </a:solidFill>
              </a:defRPr>
            </a:lvl5pPr>
            <a:lvl6pPr marL="2743200" lvl="5" indent="-361950" rtl="0">
              <a:spcBef>
                <a:spcPts val="2100"/>
              </a:spcBef>
              <a:spcAft>
                <a:spcPts val="0"/>
              </a:spcAft>
              <a:buClr>
                <a:schemeClr val="lt1"/>
              </a:buClr>
              <a:buSzPts val="2100"/>
              <a:buChar char="■"/>
              <a:defRPr sz="2100">
                <a:solidFill>
                  <a:schemeClr val="lt1"/>
                </a:solidFill>
              </a:defRPr>
            </a:lvl6pPr>
            <a:lvl7pPr marL="3200400" lvl="6" indent="-361950" rtl="0">
              <a:spcBef>
                <a:spcPts val="2100"/>
              </a:spcBef>
              <a:spcAft>
                <a:spcPts val="0"/>
              </a:spcAft>
              <a:buClr>
                <a:schemeClr val="lt1"/>
              </a:buClr>
              <a:buSzPts val="2100"/>
              <a:buChar char="●"/>
              <a:defRPr sz="2100">
                <a:solidFill>
                  <a:schemeClr val="lt1"/>
                </a:solidFill>
              </a:defRPr>
            </a:lvl7pPr>
            <a:lvl8pPr marL="3657600" lvl="7" indent="-361950" rtl="0">
              <a:spcBef>
                <a:spcPts val="2100"/>
              </a:spcBef>
              <a:spcAft>
                <a:spcPts val="0"/>
              </a:spcAft>
              <a:buClr>
                <a:schemeClr val="lt1"/>
              </a:buClr>
              <a:buSzPts val="2100"/>
              <a:buChar char="○"/>
              <a:defRPr sz="2100">
                <a:solidFill>
                  <a:schemeClr val="lt1"/>
                </a:solidFill>
              </a:defRPr>
            </a:lvl8pPr>
            <a:lvl9pPr marL="4114800" lvl="8" indent="-361950" rtl="0">
              <a:spcBef>
                <a:spcPts val="2100"/>
              </a:spcBef>
              <a:spcAft>
                <a:spcPts val="2100"/>
              </a:spcAft>
              <a:buClr>
                <a:schemeClr val="lt1"/>
              </a:buClr>
              <a:buSzPts val="2100"/>
              <a:buChar char="■"/>
              <a:defRPr sz="21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239303" y="581577"/>
            <a:ext cx="3662100" cy="5454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4000"/>
              <a:buNone/>
              <a:defRPr sz="4000">
                <a:solidFill>
                  <a:schemeClr val="accent1"/>
                </a:solidFill>
              </a:defRPr>
            </a:lvl1pPr>
            <a:lvl2pPr lvl="1" rtl="0">
              <a:spcBef>
                <a:spcPts val="0"/>
              </a:spcBef>
              <a:spcAft>
                <a:spcPts val="0"/>
              </a:spcAft>
              <a:buClr>
                <a:schemeClr val="accent1"/>
              </a:buClr>
              <a:buSzPts val="6400"/>
              <a:buNone/>
              <a:defRPr sz="6400">
                <a:solidFill>
                  <a:schemeClr val="accent1"/>
                </a:solidFill>
              </a:defRPr>
            </a:lvl2pPr>
            <a:lvl3pPr lvl="2" rtl="0">
              <a:spcBef>
                <a:spcPts val="0"/>
              </a:spcBef>
              <a:spcAft>
                <a:spcPts val="0"/>
              </a:spcAft>
              <a:buClr>
                <a:schemeClr val="accent1"/>
              </a:buClr>
              <a:buSzPts val="6400"/>
              <a:buNone/>
              <a:defRPr sz="6400">
                <a:solidFill>
                  <a:schemeClr val="accent1"/>
                </a:solidFill>
              </a:defRPr>
            </a:lvl3pPr>
            <a:lvl4pPr lvl="3" rtl="0">
              <a:spcBef>
                <a:spcPts val="0"/>
              </a:spcBef>
              <a:spcAft>
                <a:spcPts val="0"/>
              </a:spcAft>
              <a:buClr>
                <a:schemeClr val="accent1"/>
              </a:buClr>
              <a:buSzPts val="6400"/>
              <a:buNone/>
              <a:defRPr sz="6400">
                <a:solidFill>
                  <a:schemeClr val="accent1"/>
                </a:solidFill>
              </a:defRPr>
            </a:lvl4pPr>
            <a:lvl5pPr lvl="4" rtl="0">
              <a:spcBef>
                <a:spcPts val="0"/>
              </a:spcBef>
              <a:spcAft>
                <a:spcPts val="0"/>
              </a:spcAft>
              <a:buClr>
                <a:schemeClr val="accent1"/>
              </a:buClr>
              <a:buSzPts val="6400"/>
              <a:buNone/>
              <a:defRPr sz="6400">
                <a:solidFill>
                  <a:schemeClr val="accent1"/>
                </a:solidFill>
              </a:defRPr>
            </a:lvl5pPr>
            <a:lvl6pPr lvl="5" rtl="0">
              <a:spcBef>
                <a:spcPts val="0"/>
              </a:spcBef>
              <a:spcAft>
                <a:spcPts val="0"/>
              </a:spcAft>
              <a:buClr>
                <a:schemeClr val="accent1"/>
              </a:buClr>
              <a:buSzPts val="6400"/>
              <a:buNone/>
              <a:defRPr sz="6400">
                <a:solidFill>
                  <a:schemeClr val="accent1"/>
                </a:solidFill>
              </a:defRPr>
            </a:lvl6pPr>
            <a:lvl7pPr lvl="6" rtl="0">
              <a:spcBef>
                <a:spcPts val="0"/>
              </a:spcBef>
              <a:spcAft>
                <a:spcPts val="0"/>
              </a:spcAft>
              <a:buClr>
                <a:schemeClr val="accent1"/>
              </a:buClr>
              <a:buSzPts val="6400"/>
              <a:buNone/>
              <a:defRPr sz="6400">
                <a:solidFill>
                  <a:schemeClr val="accent1"/>
                </a:solidFill>
              </a:defRPr>
            </a:lvl7pPr>
            <a:lvl8pPr lvl="7" rtl="0">
              <a:spcBef>
                <a:spcPts val="0"/>
              </a:spcBef>
              <a:spcAft>
                <a:spcPts val="0"/>
              </a:spcAft>
              <a:buClr>
                <a:schemeClr val="accent1"/>
              </a:buClr>
              <a:buSzPts val="6400"/>
              <a:buNone/>
              <a:defRPr sz="6400">
                <a:solidFill>
                  <a:schemeClr val="accent1"/>
                </a:solidFill>
              </a:defRPr>
            </a:lvl8pPr>
            <a:lvl9pPr lvl="8" rtl="0">
              <a:spcBef>
                <a:spcPts val="0"/>
              </a:spcBef>
              <a:spcAft>
                <a:spcPts val="0"/>
              </a:spcAft>
              <a:buClr>
                <a:schemeClr val="accent1"/>
              </a:buClr>
              <a:buSzPts val="6400"/>
              <a:buNone/>
              <a:defRPr sz="6400">
                <a:solidFill>
                  <a:schemeClr val="accent1"/>
                </a:solidFill>
              </a:defRPr>
            </a:lvl9pPr>
          </a:lstStyle>
          <a:p>
            <a:endParaRPr/>
          </a:p>
        </p:txBody>
      </p:sp>
      <p:pic>
        <p:nvPicPr>
          <p:cNvPr id="33" name="Google Shape;33;p8"/>
          <p:cNvPicPr preferRelativeResize="0"/>
          <p:nvPr/>
        </p:nvPicPr>
        <p:blipFill>
          <a:blip r:embed="rId3">
            <a:alphaModFix/>
          </a:blip>
          <a:stretch>
            <a:fillRect/>
          </a:stretch>
        </p:blipFill>
        <p:spPr>
          <a:xfrm rot="5400000">
            <a:off x="4371898" y="552066"/>
            <a:ext cx="10168735" cy="3845066"/>
          </a:xfrm>
          <a:prstGeom prst="rect">
            <a:avLst/>
          </a:prstGeom>
          <a:noFill/>
          <a:ln>
            <a:noFill/>
          </a:ln>
        </p:spPr>
      </p:pic>
      <p:pic>
        <p:nvPicPr>
          <p:cNvPr id="34" name="Google Shape;34;p8"/>
          <p:cNvPicPr preferRelativeResize="0"/>
          <p:nvPr/>
        </p:nvPicPr>
        <p:blipFill>
          <a:blip r:embed="rId3">
            <a:alphaModFix/>
          </a:blip>
          <a:stretch>
            <a:fillRect/>
          </a:stretch>
        </p:blipFill>
        <p:spPr>
          <a:xfrm rot="5400000" flipH="1">
            <a:off x="6429887" y="-469214"/>
            <a:ext cx="12413059" cy="46937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subTitle" idx="1"/>
          </p:nvPr>
        </p:nvSpPr>
        <p:spPr>
          <a:xfrm>
            <a:off x="1251333" y="2359433"/>
            <a:ext cx="3828900" cy="16467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2"/>
              </a:buClr>
              <a:buSzPts val="2100"/>
              <a:buNone/>
              <a:defRPr sz="2100">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6271167" y="1212800"/>
            <a:ext cx="4625100" cy="443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38" name="Google Shape;38;p9"/>
          <p:cNvSpPr txBox="1">
            <a:spLocks noGrp="1"/>
          </p:cNvSpPr>
          <p:nvPr>
            <p:ph type="title"/>
          </p:nvPr>
        </p:nvSpPr>
        <p:spPr>
          <a:xfrm>
            <a:off x="1251333" y="593367"/>
            <a:ext cx="42984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lt1"/>
              </a:buClr>
              <a:buSzPts val="3700"/>
              <a:buFont typeface="Montserrat ExtraBold"/>
              <a:buNone/>
              <a:defRPr sz="37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2pPr>
            <a:lvl3pPr lvl="2"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3pPr>
            <a:lvl4pPr lvl="3"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4pPr>
            <a:lvl5pPr lvl="4"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5pPr>
            <a:lvl6pPr lvl="5"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6pPr>
            <a:lvl7pPr lvl="6"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7pPr>
            <a:lvl8pPr lvl="7"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8pPr>
            <a:lvl9pPr lvl="8"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00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marL="914400" lvl="1"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marL="1371600" lvl="2"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marL="1828800" lvl="3"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marL="2286000" lvl="4"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marL="2743200" lvl="5"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marL="3200400" lvl="6"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marL="3657600" lvl="7"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marL="4114800" lvl="8" indent="-349250" rtl="0">
              <a:lnSpc>
                <a:spcPct val="100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7" r:id="rId34"/>
  </p:sldLayoutIdLst>
  <mc:AlternateContent xmlns:mc="http://schemas.openxmlformats.org/markup-compatibility/2006" xmlns:p14="http://schemas.microsoft.com/office/powerpoint/2010/main">
    <mc:Choice Requires="p14">
      <p:transition spd="slow" p14:dur="2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nalyticsvidhya.com/blog/2021/03/intro" TargetMode="External"/><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hyperlink" Target="https://arxiv.org/pdf/2103.06450v3.pdf" TargetMode="External"/><Relationship Id="rId5" Type="http://schemas.openxmlformats.org/officeDocument/2006/relationships/hyperlink" Target="https://ieeexplore.ieee.org/document/726791" TargetMode="External"/><Relationship Id="rId4" Type="http://schemas.openxmlformats.org/officeDocument/2006/relationships/hyperlink" Target="https://arxiv.org/pdf/1503.04069v2.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2"/>
          <p:cNvSpPr/>
          <p:nvPr/>
        </p:nvSpPr>
        <p:spPr>
          <a:xfrm>
            <a:off x="1623875" y="471425"/>
            <a:ext cx="8368500" cy="8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dirty="0">
                <a:solidFill>
                  <a:srgbClr val="FFC000"/>
                </a:solidFill>
              </a:rPr>
              <a:t>UE20CS302 – Machine Intelligence</a:t>
            </a:r>
          </a:p>
          <a:p>
            <a:pPr marL="0" marR="0" lvl="0" indent="0" algn="ctr" rtl="0">
              <a:lnSpc>
                <a:spcPct val="100000"/>
              </a:lnSpc>
              <a:spcBef>
                <a:spcPts val="0"/>
              </a:spcBef>
              <a:spcAft>
                <a:spcPts val="0"/>
              </a:spcAft>
              <a:buNone/>
            </a:pPr>
            <a:endParaRPr sz="1800" dirty="0">
              <a:solidFill>
                <a:srgbClr val="FFC000"/>
              </a:solidFill>
            </a:endParaRPr>
          </a:p>
          <a:p>
            <a:pPr marL="0" marR="0" lvl="0" indent="0" algn="ctr" rtl="0">
              <a:lnSpc>
                <a:spcPct val="100000"/>
              </a:lnSpc>
              <a:spcBef>
                <a:spcPts val="0"/>
              </a:spcBef>
              <a:spcAft>
                <a:spcPts val="0"/>
              </a:spcAft>
              <a:buClr>
                <a:srgbClr val="000000"/>
              </a:buClr>
              <a:buSzPts val="3200"/>
              <a:buFont typeface="Arial"/>
              <a:buNone/>
            </a:pPr>
            <a:r>
              <a:rPr lang="en-US" sz="1800" dirty="0">
                <a:solidFill>
                  <a:srgbClr val="FFC000"/>
                </a:solidFill>
              </a:rPr>
              <a:t>Mini Project</a:t>
            </a:r>
            <a:endParaRPr sz="1800" dirty="0">
              <a:solidFill>
                <a:srgbClr val="FFC000"/>
              </a:solidFill>
            </a:endParaRPr>
          </a:p>
        </p:txBody>
      </p:sp>
      <p:sp>
        <p:nvSpPr>
          <p:cNvPr id="182" name="Google Shape;182;p42"/>
          <p:cNvSpPr txBox="1"/>
          <p:nvPr/>
        </p:nvSpPr>
        <p:spPr>
          <a:xfrm>
            <a:off x="1840375" y="3533932"/>
            <a:ext cx="9093900" cy="2386568"/>
          </a:xfrm>
          <a:prstGeom prst="rect">
            <a:avLst/>
          </a:prstGeom>
          <a:noFill/>
          <a:ln>
            <a:noFill/>
          </a:ln>
        </p:spPr>
        <p:txBody>
          <a:bodyPr spcFirstLastPara="1" wrap="square" lIns="91425" tIns="45700" rIns="91425" bIns="45700" anchor="t" anchorCtr="0">
            <a:noAutofit/>
          </a:bodyPr>
          <a:lstStyle/>
          <a:p>
            <a:pPr>
              <a:buSzPts val="2400"/>
            </a:pPr>
            <a:endParaRPr lang="en-US" sz="2400" i="0" u="none" strike="noStrike" cap="none" dirty="0">
              <a:solidFill>
                <a:srgbClr val="FFC000"/>
              </a:solidFill>
              <a:latin typeface="Calibri"/>
              <a:ea typeface="Calibri"/>
              <a:cs typeface="Calibri"/>
            </a:endParaRPr>
          </a:p>
          <a:p>
            <a:pPr marL="0" marR="0" lvl="0" indent="0" algn="l" rtl="0">
              <a:lnSpc>
                <a:spcPct val="100000"/>
              </a:lnSpc>
              <a:spcBef>
                <a:spcPts val="0"/>
              </a:spcBef>
              <a:spcAft>
                <a:spcPts val="0"/>
              </a:spcAft>
              <a:buClr>
                <a:srgbClr val="000000"/>
              </a:buClr>
              <a:buSzPts val="2400"/>
              <a:buFont typeface="Arial"/>
              <a:buNone/>
            </a:pPr>
            <a:r>
              <a:rPr lang="en-US" sz="2400" dirty="0">
                <a:solidFill>
                  <a:srgbClr val="FFC000"/>
                </a:solidFill>
                <a:latin typeface="Calibri"/>
                <a:ea typeface="Calibri"/>
                <a:cs typeface="Calibri"/>
                <a:sym typeface="Calibri"/>
              </a:rPr>
              <a:t>Team No:9</a:t>
            </a:r>
            <a:endParaRPr sz="2400" i="0" u="none" strike="noStrike" cap="none" dirty="0">
              <a:solidFill>
                <a:srgbClr val="FFC000"/>
              </a:solidFill>
              <a:latin typeface="Calibri"/>
              <a:ea typeface="Calibri"/>
              <a:cs typeface="Calibri"/>
            </a:endParaRPr>
          </a:p>
          <a:p>
            <a:pPr>
              <a:buSzPts val="2400"/>
            </a:pPr>
            <a:r>
              <a:rPr lang="en-US" sz="2400" i="0" u="none" strike="noStrike" cap="none" dirty="0">
                <a:solidFill>
                  <a:srgbClr val="FFC000"/>
                </a:solidFill>
                <a:latin typeface="Calibri"/>
                <a:ea typeface="Calibri"/>
                <a:cs typeface="Calibri"/>
                <a:sym typeface="Calibri"/>
              </a:rPr>
              <a:t>Project Guide :</a:t>
            </a:r>
            <a:r>
              <a:rPr lang="en-US" sz="2400" dirty="0">
                <a:solidFill>
                  <a:srgbClr val="FFC000"/>
                </a:solidFill>
                <a:latin typeface="Calibri"/>
                <a:ea typeface="Calibri"/>
                <a:cs typeface="Calibri"/>
                <a:sym typeface="Calibri"/>
              </a:rPr>
              <a:t> Dr Gokul</a:t>
            </a:r>
          </a:p>
          <a:p>
            <a:pPr>
              <a:buSzPts val="2400"/>
            </a:pPr>
            <a:endParaRPr lang="en-US" sz="2400" i="0" u="none" strike="noStrike" cap="none" dirty="0">
              <a:solidFill>
                <a:srgbClr val="FFC000"/>
              </a:solidFill>
              <a:latin typeface="Calibri"/>
              <a:ea typeface="Calibri"/>
              <a:cs typeface="Calibri"/>
            </a:endParaRPr>
          </a:p>
          <a:p>
            <a:pPr>
              <a:buSzPts val="2400"/>
            </a:pPr>
            <a:r>
              <a:rPr lang="en-US" sz="2400" i="0" u="none" strike="noStrike" cap="none" dirty="0">
                <a:solidFill>
                  <a:srgbClr val="FFC000"/>
                </a:solidFill>
                <a:latin typeface="Calibri"/>
                <a:ea typeface="Calibri"/>
                <a:cs typeface="Calibri"/>
                <a:sym typeface="Calibri"/>
              </a:rPr>
              <a:t>Project Team</a:t>
            </a:r>
            <a:r>
              <a:rPr lang="en-US" sz="2400" dirty="0">
                <a:solidFill>
                  <a:srgbClr val="FFC000"/>
                </a:solidFill>
                <a:latin typeface="Calibri"/>
                <a:ea typeface="Calibri"/>
                <a:cs typeface="Calibri"/>
                <a:sym typeface="Calibri"/>
              </a:rPr>
              <a:t> </a:t>
            </a:r>
            <a:r>
              <a:rPr lang="en-US" sz="2400" i="0" u="none" strike="noStrike" cap="none" dirty="0">
                <a:solidFill>
                  <a:srgbClr val="FFC000"/>
                </a:solidFill>
                <a:latin typeface="Calibri"/>
                <a:ea typeface="Calibri"/>
                <a:cs typeface="Calibri"/>
                <a:sym typeface="Calibri"/>
              </a:rPr>
              <a:t> </a:t>
            </a:r>
            <a:r>
              <a:rPr lang="en-US" sz="2400" dirty="0">
                <a:solidFill>
                  <a:srgbClr val="FFC000"/>
                </a:solidFill>
                <a:latin typeface="Calibri"/>
                <a:ea typeface="Calibri"/>
                <a:cs typeface="Calibri"/>
                <a:sym typeface="Calibri"/>
              </a:rPr>
              <a:t>with </a:t>
            </a:r>
            <a:r>
              <a:rPr lang="en-US" sz="2400">
                <a:solidFill>
                  <a:srgbClr val="FFC000"/>
                </a:solidFill>
                <a:latin typeface="Calibri"/>
                <a:ea typeface="Calibri"/>
                <a:cs typeface="Calibri"/>
                <a:sym typeface="Calibri"/>
              </a:rPr>
              <a:t>SRNs :R KARTHICK </a:t>
            </a:r>
            <a:r>
              <a:rPr lang="en-US" sz="2400" dirty="0">
                <a:solidFill>
                  <a:srgbClr val="FFC000"/>
                </a:solidFill>
                <a:latin typeface="Calibri"/>
                <a:ea typeface="Calibri"/>
                <a:cs typeface="Calibri"/>
                <a:sym typeface="Calibri"/>
              </a:rPr>
              <a:t>MANIKANDAN –PES2UG20CS516</a:t>
            </a:r>
            <a:endParaRPr lang="en-US" sz="2000" dirty="0">
              <a:solidFill>
                <a:srgbClr val="FFC000"/>
              </a:solidFill>
              <a:latin typeface="Calibri"/>
              <a:ea typeface="Calibri"/>
              <a:cs typeface="Calibri"/>
            </a:endParaRPr>
          </a:p>
          <a:p>
            <a:pPr>
              <a:buSzPts val="2400"/>
            </a:pPr>
            <a:endParaRPr lang="en-US" sz="2000" dirty="0">
              <a:solidFill>
                <a:srgbClr val="FFC000"/>
              </a:solidFill>
            </a:endParaRPr>
          </a:p>
          <a:p>
            <a:pPr>
              <a:buSzPts val="2400"/>
            </a:pPr>
            <a:r>
              <a:rPr lang="en-US" sz="2000" dirty="0">
                <a:solidFill>
                  <a:srgbClr val="FFC000"/>
                </a:solidFill>
                <a:ea typeface="Calibri"/>
                <a:sym typeface="Calibri"/>
              </a:rPr>
              <a:t>                                            JYOTHIRADITYA S-PES2UG20CS514</a:t>
            </a:r>
            <a:endParaRPr lang="en-US" sz="2000" dirty="0">
              <a:solidFill>
                <a:srgbClr val="FFC000"/>
              </a:solidFill>
            </a:endParaRPr>
          </a:p>
          <a:p>
            <a:pPr>
              <a:buSzPts val="2400"/>
            </a:pPr>
            <a:endParaRPr lang="en-US" sz="2000" dirty="0">
              <a:solidFill>
                <a:srgbClr val="FFC000"/>
              </a:solidFill>
            </a:endParaRPr>
          </a:p>
          <a:p>
            <a:pPr>
              <a:buSzPts val="2400"/>
            </a:pPr>
            <a:r>
              <a:rPr lang="en-US" sz="2000" dirty="0">
                <a:solidFill>
                  <a:srgbClr val="FFC000"/>
                </a:solidFill>
                <a:ea typeface="Calibri"/>
                <a:sym typeface="Calibri"/>
              </a:rPr>
              <a:t>                                            ADARSH PURANIK K-PES2UG20CS487</a:t>
            </a:r>
            <a:endParaRPr sz="2000" dirty="0">
              <a:solidFill>
                <a:srgbClr val="FFC000"/>
              </a:solidFill>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FFC000"/>
              </a:solidFill>
              <a:latin typeface="Calibri"/>
              <a:ea typeface="Calibri"/>
              <a:cs typeface="Calibri"/>
            </a:endParaRPr>
          </a:p>
        </p:txBody>
      </p:sp>
      <p:sp>
        <p:nvSpPr>
          <p:cNvPr id="183" name="Google Shape;183;p42"/>
          <p:cNvSpPr txBox="1">
            <a:spLocks noGrp="1"/>
          </p:cNvSpPr>
          <p:nvPr>
            <p:ph type="ctrTitle"/>
          </p:nvPr>
        </p:nvSpPr>
        <p:spPr>
          <a:xfrm>
            <a:off x="1936800" y="2799993"/>
            <a:ext cx="7755142" cy="859500"/>
          </a:xfrm>
          <a:prstGeom prst="rect">
            <a:avLst/>
          </a:prstGeom>
        </p:spPr>
        <p:txBody>
          <a:bodyPr spcFirstLastPara="1" wrap="square" lIns="121900" tIns="121900" rIns="121900" bIns="121900" anchor="b" anchorCtr="0">
            <a:noAutofit/>
          </a:bodyPr>
          <a:lstStyle/>
          <a:p>
            <a:r>
              <a:rPr lang="en-US" dirty="0">
                <a:solidFill>
                  <a:srgbClr val="FFC000"/>
                </a:solidFill>
              </a:rPr>
              <a:t>Fake Currency 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1079417" y="1903925"/>
            <a:ext cx="9601200" cy="4619400"/>
          </a:xfrm>
          <a:prstGeom prst="rect">
            <a:avLst/>
          </a:prstGeom>
          <a:noFill/>
          <a:ln>
            <a:noFill/>
          </a:ln>
        </p:spPr>
        <p:txBody>
          <a:bodyPr spcFirstLastPara="1" wrap="square" lIns="91425" tIns="45700" rIns="91425" bIns="45700" anchor="t" anchorCtr="0">
            <a:noAutofit/>
          </a:bodyPr>
          <a:lstStyle/>
          <a:p>
            <a:pPr algn="just">
              <a:buClr>
                <a:schemeClr val="accent1"/>
              </a:buClr>
              <a:buSzPts val="2400"/>
            </a:pPr>
            <a:endParaRPr lang="en-US" sz="1600" dirty="0">
              <a:ea typeface="Calibri"/>
            </a:endParaRPr>
          </a:p>
          <a:p>
            <a:pPr algn="just">
              <a:buClr>
                <a:schemeClr val="accent1"/>
              </a:buClr>
              <a:buSzPts val="2400"/>
              <a:buFont typeface="Arial"/>
              <a:buChar char="•"/>
            </a:pPr>
            <a:endParaRPr lang="en-US" sz="1600" dirty="0">
              <a:solidFill>
                <a:srgbClr val="FFC000"/>
              </a:solidFill>
              <a:ea typeface="Calibri"/>
            </a:endParaRPr>
          </a:p>
        </p:txBody>
      </p:sp>
      <p:sp>
        <p:nvSpPr>
          <p:cNvPr id="207" name="Google Shape;207;p45"/>
          <p:cNvSpPr txBox="1"/>
          <p:nvPr/>
        </p:nvSpPr>
        <p:spPr>
          <a:xfrm>
            <a:off x="4405140" y="1156055"/>
            <a:ext cx="102927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dirty="0">
                <a:solidFill>
                  <a:schemeClr val="accent1"/>
                </a:solidFill>
                <a:latin typeface="Calibri"/>
                <a:ea typeface="Calibri"/>
                <a:cs typeface="Calibri"/>
                <a:sym typeface="Calibri"/>
              </a:rPr>
              <a:t>Proposed Approach</a:t>
            </a:r>
            <a:endParaRPr sz="1400" b="0" i="0" u="none" strike="noStrike" cap="none" dirty="0">
              <a:solidFill>
                <a:schemeClr val="accent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3D6EE556-BE0A-4E26-81CE-002CECA8CD5E}"/>
              </a:ext>
            </a:extLst>
          </p:cNvPr>
          <p:cNvPicPr>
            <a:picLocks noChangeAspect="1"/>
          </p:cNvPicPr>
          <p:nvPr/>
        </p:nvPicPr>
        <p:blipFill>
          <a:blip r:embed="rId3"/>
          <a:stretch>
            <a:fillRect/>
          </a:stretch>
        </p:blipFill>
        <p:spPr>
          <a:xfrm>
            <a:off x="738676" y="1763885"/>
            <a:ext cx="5357324" cy="3330229"/>
          </a:xfrm>
          <a:prstGeom prst="rect">
            <a:avLst/>
          </a:prstGeom>
        </p:spPr>
      </p:pic>
      <p:pic>
        <p:nvPicPr>
          <p:cNvPr id="6" name="Picture 5">
            <a:extLst>
              <a:ext uri="{FF2B5EF4-FFF2-40B4-BE49-F238E27FC236}">
                <a16:creationId xmlns:a16="http://schemas.microsoft.com/office/drawing/2014/main" id="{56950BDE-0A7D-0278-69BA-8887B13D552C}"/>
              </a:ext>
            </a:extLst>
          </p:cNvPr>
          <p:cNvPicPr>
            <a:picLocks noChangeAspect="1"/>
          </p:cNvPicPr>
          <p:nvPr/>
        </p:nvPicPr>
        <p:blipFill>
          <a:blip r:embed="rId4"/>
          <a:stretch>
            <a:fillRect/>
          </a:stretch>
        </p:blipFill>
        <p:spPr>
          <a:xfrm>
            <a:off x="6436741" y="1757795"/>
            <a:ext cx="5084968" cy="33302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1066925" y="1903925"/>
            <a:ext cx="9601200" cy="4619400"/>
          </a:xfrm>
          <a:prstGeom prst="rect">
            <a:avLst/>
          </a:prstGeom>
          <a:noFill/>
          <a:ln>
            <a:noFill/>
          </a:ln>
        </p:spPr>
        <p:txBody>
          <a:bodyPr spcFirstLastPara="1" wrap="square" lIns="91425" tIns="45700" rIns="91425" bIns="45700" anchor="t" anchorCtr="0">
            <a:noAutofit/>
          </a:bodyPr>
          <a:lstStyle/>
          <a:p>
            <a:pPr algn="just">
              <a:buClr>
                <a:schemeClr val="accent1"/>
              </a:buClr>
              <a:buSzPts val="2400"/>
            </a:pPr>
            <a:endParaRPr lang="en-US" sz="1600" dirty="0">
              <a:ea typeface="Calibri"/>
            </a:endParaRPr>
          </a:p>
          <a:p>
            <a:pPr algn="just">
              <a:buClr>
                <a:schemeClr val="accent1"/>
              </a:buClr>
              <a:buSzPts val="2400"/>
              <a:buFont typeface="Arial"/>
              <a:buChar char="•"/>
            </a:pPr>
            <a:endParaRPr lang="en-US" sz="1600" dirty="0">
              <a:solidFill>
                <a:srgbClr val="FFC000"/>
              </a:solidFill>
              <a:ea typeface="Calibri"/>
            </a:endParaRPr>
          </a:p>
        </p:txBody>
      </p:sp>
      <p:sp>
        <p:nvSpPr>
          <p:cNvPr id="207" name="Google Shape;207;p45"/>
          <p:cNvSpPr txBox="1"/>
          <p:nvPr/>
        </p:nvSpPr>
        <p:spPr>
          <a:xfrm>
            <a:off x="4405140" y="1156055"/>
            <a:ext cx="102927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dirty="0">
                <a:solidFill>
                  <a:schemeClr val="accent1"/>
                </a:solidFill>
                <a:latin typeface="Calibri"/>
                <a:ea typeface="Calibri"/>
                <a:cs typeface="Calibri"/>
                <a:sym typeface="Calibri"/>
              </a:rPr>
              <a:t>Proposed Approach</a:t>
            </a:r>
            <a:endParaRPr sz="1400" b="0" i="0" u="none" strike="noStrike" cap="none" dirty="0">
              <a:solidFill>
                <a:schemeClr val="accent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E0D642FC-BC36-F491-A76F-4CBA459F253F}"/>
              </a:ext>
            </a:extLst>
          </p:cNvPr>
          <p:cNvPicPr>
            <a:picLocks noChangeAspect="1"/>
          </p:cNvPicPr>
          <p:nvPr/>
        </p:nvPicPr>
        <p:blipFill>
          <a:blip r:embed="rId3"/>
          <a:stretch>
            <a:fillRect/>
          </a:stretch>
        </p:blipFill>
        <p:spPr>
          <a:xfrm>
            <a:off x="612743" y="2351913"/>
            <a:ext cx="11208470" cy="1655001"/>
          </a:xfrm>
          <a:prstGeom prst="rect">
            <a:avLst/>
          </a:prstGeom>
        </p:spPr>
      </p:pic>
    </p:spTree>
    <p:extLst>
      <p:ext uri="{BB962C8B-B14F-4D97-AF65-F5344CB8AC3E}">
        <p14:creationId xmlns:p14="http://schemas.microsoft.com/office/powerpoint/2010/main" val="494889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989103" y="1903925"/>
            <a:ext cx="9601200" cy="4619400"/>
          </a:xfrm>
          <a:prstGeom prst="rect">
            <a:avLst/>
          </a:prstGeom>
          <a:noFill/>
          <a:ln>
            <a:noFill/>
          </a:ln>
        </p:spPr>
        <p:txBody>
          <a:bodyPr spcFirstLastPara="1" wrap="square" lIns="91425" tIns="45700" rIns="91425" bIns="45700" anchor="t" anchorCtr="0">
            <a:noAutofit/>
          </a:bodyPr>
          <a:lstStyle/>
          <a:p>
            <a:pPr marL="457200" indent="-381000" algn="just">
              <a:buClr>
                <a:schemeClr val="accent1"/>
              </a:buClr>
              <a:buSzPts val="2400"/>
              <a:buFont typeface="Calibri"/>
              <a:buChar char="●"/>
            </a:pPr>
            <a:r>
              <a:rPr lang="en-US" sz="2400" dirty="0">
                <a:solidFill>
                  <a:schemeClr val="accent1"/>
                </a:solidFill>
                <a:latin typeface="Calibri"/>
                <a:ea typeface="Calibri"/>
                <a:cs typeface="Calibri"/>
              </a:rPr>
              <a:t>Training model</a:t>
            </a:r>
          </a:p>
        </p:txBody>
      </p:sp>
      <p:sp>
        <p:nvSpPr>
          <p:cNvPr id="207" name="Google Shape;207;p45"/>
          <p:cNvSpPr txBox="1"/>
          <p:nvPr/>
        </p:nvSpPr>
        <p:spPr>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Results and Discussion</a:t>
            </a:r>
            <a:endParaRPr sz="1400" b="0" i="0" u="none" strike="noStrike" cap="none" dirty="0">
              <a:solidFill>
                <a:schemeClr val="accent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71EF911E-B0C7-C7FA-CE5C-465DB71F126F}"/>
              </a:ext>
            </a:extLst>
          </p:cNvPr>
          <p:cNvPicPr>
            <a:picLocks noChangeAspect="1"/>
          </p:cNvPicPr>
          <p:nvPr/>
        </p:nvPicPr>
        <p:blipFill rotWithShape="1">
          <a:blip r:embed="rId3"/>
          <a:srcRect l="6805" t="31598" r="6365" b="16273"/>
          <a:stretch/>
        </p:blipFill>
        <p:spPr>
          <a:xfrm>
            <a:off x="1112362" y="2676106"/>
            <a:ext cx="10586301" cy="3574973"/>
          </a:xfrm>
          <a:prstGeom prst="rect">
            <a:avLst/>
          </a:prstGeom>
        </p:spPr>
      </p:pic>
    </p:spTree>
    <p:extLst>
      <p:ext uri="{BB962C8B-B14F-4D97-AF65-F5344CB8AC3E}">
        <p14:creationId xmlns:p14="http://schemas.microsoft.com/office/powerpoint/2010/main" val="709077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97614" y="2138666"/>
            <a:ext cx="11599888" cy="4719334"/>
          </a:xfrm>
          <a:prstGeom prst="rect">
            <a:avLst/>
          </a:prstGeom>
          <a:noFill/>
          <a:ln>
            <a:noFill/>
          </a:ln>
        </p:spPr>
        <p:txBody>
          <a:bodyPr spcFirstLastPara="1" wrap="square" lIns="91425" tIns="45700" rIns="91425" bIns="45700" anchor="t" anchorCtr="0">
            <a:noAutofit/>
          </a:bodyPr>
          <a:lstStyle/>
          <a:p>
            <a:r>
              <a:rPr lang="en-US" sz="2000" dirty="0">
                <a:solidFill>
                  <a:srgbClr val="FFC000"/>
                </a:solidFill>
                <a:ea typeface="Calibri"/>
              </a:rPr>
              <a:t>    Validation Result and Result on test data</a:t>
            </a:r>
          </a:p>
          <a:p>
            <a:endParaRPr lang="en-US" sz="2000" dirty="0">
              <a:solidFill>
                <a:srgbClr val="FFC000"/>
              </a:solidFill>
              <a:ea typeface="Calibri"/>
            </a:endParaRPr>
          </a:p>
          <a:p>
            <a:endParaRPr lang="en-US" sz="2000" dirty="0">
              <a:solidFill>
                <a:srgbClr val="FFC000"/>
              </a:solidFill>
              <a:ea typeface="Calibri"/>
            </a:endParaRPr>
          </a:p>
          <a:p>
            <a:r>
              <a:rPr lang="en-US" sz="2000" dirty="0">
                <a:solidFill>
                  <a:srgbClr val="FFC000"/>
                </a:solidFill>
                <a:ea typeface="Calibri"/>
              </a:rPr>
              <a:t>             (</a:t>
            </a:r>
            <a:r>
              <a:rPr lang="en-US" sz="2000" dirty="0" err="1">
                <a:solidFill>
                  <a:srgbClr val="FFC000"/>
                </a:solidFill>
                <a:ea typeface="Calibri"/>
              </a:rPr>
              <a:t>i</a:t>
            </a:r>
            <a:r>
              <a:rPr lang="en-US" sz="2000" dirty="0">
                <a:solidFill>
                  <a:srgbClr val="FFC000"/>
                </a:solidFill>
                <a:ea typeface="Calibri"/>
              </a:rPr>
              <a:t>)  Real Currency </a:t>
            </a:r>
          </a:p>
          <a:p>
            <a:endParaRPr lang="en-US" sz="2000" dirty="0">
              <a:solidFill>
                <a:srgbClr val="FFC000"/>
              </a:solidFill>
              <a:ea typeface="Calibri"/>
            </a:endParaRPr>
          </a:p>
          <a:p>
            <a:r>
              <a:rPr lang="en-US" sz="2000" dirty="0">
                <a:solidFill>
                  <a:srgbClr val="FFC000"/>
                </a:solidFill>
                <a:ea typeface="Calibri"/>
              </a:rPr>
              <a:t>             Input:                                                                                 Output:</a:t>
            </a:r>
          </a:p>
          <a:p>
            <a:r>
              <a:rPr lang="en-US" sz="2000" dirty="0">
                <a:solidFill>
                  <a:srgbClr val="FFC000"/>
                </a:solidFill>
                <a:ea typeface="Calibri"/>
              </a:rPr>
              <a:t>                    </a:t>
            </a:r>
          </a:p>
          <a:p>
            <a:endParaRPr lang="en-US" sz="2000" dirty="0">
              <a:solidFill>
                <a:srgbClr val="FFC000"/>
              </a:solidFill>
              <a:ea typeface="Calibri"/>
            </a:endParaRPr>
          </a:p>
          <a:p>
            <a:endParaRPr lang="en-US" sz="2000" dirty="0">
              <a:solidFill>
                <a:srgbClr val="FFC000"/>
              </a:solidFill>
              <a:ea typeface="Calibri"/>
            </a:endParaRPr>
          </a:p>
          <a:p>
            <a:endParaRPr lang="en-US" sz="2000" dirty="0">
              <a:solidFill>
                <a:srgbClr val="FFC000"/>
              </a:solidFill>
              <a:ea typeface="Calibri"/>
            </a:endParaRPr>
          </a:p>
          <a:p>
            <a:r>
              <a:rPr lang="en-US" sz="2000" dirty="0">
                <a:solidFill>
                  <a:srgbClr val="FFC000"/>
                </a:solidFill>
                <a:ea typeface="Calibri"/>
              </a:rPr>
              <a:t>        </a:t>
            </a:r>
          </a:p>
          <a:p>
            <a:r>
              <a:rPr lang="en-US" sz="2000" dirty="0">
                <a:solidFill>
                  <a:srgbClr val="FFC000"/>
                </a:solidFill>
                <a:ea typeface="Calibri"/>
              </a:rPr>
              <a:t> </a:t>
            </a:r>
          </a:p>
          <a:p>
            <a:r>
              <a:rPr lang="en-US" sz="2000" dirty="0">
                <a:solidFill>
                  <a:srgbClr val="FFC000"/>
                </a:solidFill>
                <a:ea typeface="Calibri"/>
              </a:rPr>
              <a:t>              </a:t>
            </a:r>
          </a:p>
          <a:p>
            <a:endParaRPr lang="en-US" sz="2000" dirty="0">
              <a:solidFill>
                <a:srgbClr val="FFC000"/>
              </a:solidFill>
              <a:ea typeface="Calibri"/>
            </a:endParaRPr>
          </a:p>
          <a:p>
            <a:endParaRPr lang="en-US" sz="2000" dirty="0">
              <a:solidFill>
                <a:srgbClr val="FFC000"/>
              </a:solidFill>
              <a:ea typeface="Calibri"/>
            </a:endParaRPr>
          </a:p>
          <a:p>
            <a:endParaRPr lang="en-US" sz="2000" dirty="0">
              <a:solidFill>
                <a:srgbClr val="FFC000"/>
              </a:solidFill>
              <a:ea typeface="Calibri"/>
            </a:endParaRPr>
          </a:p>
          <a:p>
            <a:endParaRPr lang="en-US" sz="2000" dirty="0">
              <a:solidFill>
                <a:srgbClr val="FFC000"/>
              </a:solidFill>
              <a:ea typeface="Calibri"/>
            </a:endParaRPr>
          </a:p>
          <a:p>
            <a:endParaRPr lang="en-US" sz="2000" dirty="0">
              <a:solidFill>
                <a:srgbClr val="FFC000"/>
              </a:solidFill>
              <a:ea typeface="Calibri"/>
            </a:endParaRPr>
          </a:p>
          <a:p>
            <a:r>
              <a:rPr lang="en-US" sz="2000" dirty="0">
                <a:solidFill>
                  <a:srgbClr val="FFC000"/>
                </a:solidFill>
                <a:ea typeface="Calibri"/>
              </a:rPr>
              <a:t>             </a:t>
            </a:r>
          </a:p>
          <a:p>
            <a:endParaRPr lang="en-US" sz="2000" dirty="0">
              <a:solidFill>
                <a:srgbClr val="FFC000"/>
              </a:solidFill>
              <a:ea typeface="Calibri"/>
            </a:endParaRPr>
          </a:p>
          <a:p>
            <a:endParaRPr lang="en-US" sz="2000" dirty="0">
              <a:solidFill>
                <a:srgbClr val="FFC000"/>
              </a:solidFill>
              <a:ea typeface="Calibri"/>
            </a:endParaRPr>
          </a:p>
          <a:p>
            <a:endParaRPr lang="en-US" sz="2000" dirty="0">
              <a:solidFill>
                <a:srgbClr val="FFC000"/>
              </a:solidFill>
              <a:ea typeface="Calibri"/>
            </a:endParaRPr>
          </a:p>
          <a:p>
            <a:r>
              <a:rPr lang="en-US" sz="2000" dirty="0">
                <a:solidFill>
                  <a:srgbClr val="FFC000"/>
                </a:solidFill>
                <a:ea typeface="Calibri"/>
              </a:rPr>
              <a:t> (ii) Fake Currency</a:t>
            </a:r>
          </a:p>
        </p:txBody>
      </p:sp>
      <p:sp>
        <p:nvSpPr>
          <p:cNvPr id="207" name="Google Shape;207;p45"/>
          <p:cNvSpPr txBox="1"/>
          <p:nvPr/>
        </p:nvSpPr>
        <p:spPr>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Results and Discussion</a:t>
            </a:r>
            <a:endParaRPr sz="1400" b="0" i="0" u="none" strike="noStrike" cap="none" dirty="0">
              <a:solidFill>
                <a:schemeClr val="accent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0AD193ED-EF09-FA37-F23F-C11DC82ED84F}"/>
              </a:ext>
            </a:extLst>
          </p:cNvPr>
          <p:cNvPicPr>
            <a:picLocks noChangeAspect="1"/>
          </p:cNvPicPr>
          <p:nvPr/>
        </p:nvPicPr>
        <p:blipFill>
          <a:blip r:embed="rId3"/>
          <a:stretch>
            <a:fillRect/>
          </a:stretch>
        </p:blipFill>
        <p:spPr>
          <a:xfrm>
            <a:off x="959662" y="4162167"/>
            <a:ext cx="4742454" cy="2445328"/>
          </a:xfrm>
          <a:prstGeom prst="rect">
            <a:avLst/>
          </a:prstGeom>
        </p:spPr>
      </p:pic>
      <p:pic>
        <p:nvPicPr>
          <p:cNvPr id="7" name="Picture 6">
            <a:extLst>
              <a:ext uri="{FF2B5EF4-FFF2-40B4-BE49-F238E27FC236}">
                <a16:creationId xmlns:a16="http://schemas.microsoft.com/office/drawing/2014/main" id="{1116B548-D831-23B5-BB13-261E9E85E97B}"/>
              </a:ext>
            </a:extLst>
          </p:cNvPr>
          <p:cNvPicPr>
            <a:picLocks noChangeAspect="1"/>
          </p:cNvPicPr>
          <p:nvPr/>
        </p:nvPicPr>
        <p:blipFill rotWithShape="1">
          <a:blip r:embed="rId4"/>
          <a:srcRect l="8912" t="30589" r="33801" b="18505"/>
          <a:stretch/>
        </p:blipFill>
        <p:spPr>
          <a:xfrm>
            <a:off x="7023207" y="4176305"/>
            <a:ext cx="4863993" cy="2431190"/>
          </a:xfrm>
          <a:prstGeom prst="rect">
            <a:avLst/>
          </a:prstGeom>
        </p:spPr>
      </p:pic>
      <p:sp>
        <p:nvSpPr>
          <p:cNvPr id="8" name="Circle: Hollow 7">
            <a:extLst>
              <a:ext uri="{FF2B5EF4-FFF2-40B4-BE49-F238E27FC236}">
                <a16:creationId xmlns:a16="http://schemas.microsoft.com/office/drawing/2014/main" id="{71F91CE9-A2C2-79FF-1B91-3796DA1FE547}"/>
              </a:ext>
            </a:extLst>
          </p:cNvPr>
          <p:cNvSpPr/>
          <p:nvPr/>
        </p:nvSpPr>
        <p:spPr>
          <a:xfrm>
            <a:off x="3392457" y="4551317"/>
            <a:ext cx="609600" cy="1750142"/>
          </a:xfrm>
          <a:prstGeom prst="donut">
            <a:avLst>
              <a:gd name="adj" fmla="val 1209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solidFill>
                <a:srgbClr val="FF0000"/>
              </a:solidFill>
            </a:endParaRPr>
          </a:p>
        </p:txBody>
      </p:sp>
    </p:spTree>
    <p:extLst>
      <p:ext uri="{BB962C8B-B14F-4D97-AF65-F5344CB8AC3E}">
        <p14:creationId xmlns:p14="http://schemas.microsoft.com/office/powerpoint/2010/main" val="976049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6;p45">
            <a:extLst>
              <a:ext uri="{FF2B5EF4-FFF2-40B4-BE49-F238E27FC236}">
                <a16:creationId xmlns:a16="http://schemas.microsoft.com/office/drawing/2014/main" id="{E31E5A51-0B69-7FF1-3DDC-DC349C146BAC}"/>
              </a:ext>
            </a:extLst>
          </p:cNvPr>
          <p:cNvSpPr txBox="1"/>
          <p:nvPr/>
        </p:nvSpPr>
        <p:spPr>
          <a:xfrm>
            <a:off x="97614" y="2138666"/>
            <a:ext cx="11599888" cy="4719334"/>
          </a:xfrm>
          <a:prstGeom prst="rect">
            <a:avLst/>
          </a:prstGeom>
          <a:noFill/>
          <a:ln>
            <a:noFill/>
          </a:ln>
        </p:spPr>
        <p:txBody>
          <a:bodyPr spcFirstLastPara="1" wrap="square" lIns="91425" tIns="45700" rIns="91425" bIns="45700" anchor="t" anchorCtr="0">
            <a:noAutofit/>
          </a:bodyPr>
          <a:lstStyle/>
          <a:p>
            <a:r>
              <a:rPr lang="en-US" sz="2000" dirty="0">
                <a:solidFill>
                  <a:srgbClr val="FFC000"/>
                </a:solidFill>
                <a:ea typeface="Calibri"/>
              </a:rPr>
              <a:t>    Validation Result and Result on test data</a:t>
            </a:r>
          </a:p>
          <a:p>
            <a:endParaRPr lang="en-US" sz="2000" dirty="0">
              <a:solidFill>
                <a:srgbClr val="FFC000"/>
              </a:solidFill>
              <a:ea typeface="Calibri"/>
            </a:endParaRPr>
          </a:p>
          <a:p>
            <a:endParaRPr lang="en-US" sz="2000" dirty="0">
              <a:solidFill>
                <a:srgbClr val="FFC000"/>
              </a:solidFill>
              <a:ea typeface="Calibri"/>
            </a:endParaRPr>
          </a:p>
          <a:p>
            <a:r>
              <a:rPr lang="en-US" sz="2000" dirty="0">
                <a:solidFill>
                  <a:srgbClr val="FFC000"/>
                </a:solidFill>
                <a:ea typeface="Calibri"/>
              </a:rPr>
              <a:t>             (</a:t>
            </a:r>
            <a:r>
              <a:rPr lang="en-US" sz="2000" dirty="0" err="1">
                <a:solidFill>
                  <a:srgbClr val="FFC000"/>
                </a:solidFill>
                <a:ea typeface="Calibri"/>
              </a:rPr>
              <a:t>i</a:t>
            </a:r>
            <a:r>
              <a:rPr lang="en-US" sz="2000" dirty="0">
                <a:solidFill>
                  <a:srgbClr val="FFC000"/>
                </a:solidFill>
                <a:ea typeface="Calibri"/>
              </a:rPr>
              <a:t>) Fake Currency</a:t>
            </a:r>
          </a:p>
          <a:p>
            <a:endParaRPr lang="en-US" sz="2000" dirty="0">
              <a:solidFill>
                <a:srgbClr val="FFC000"/>
              </a:solidFill>
              <a:ea typeface="Calibri"/>
            </a:endParaRPr>
          </a:p>
          <a:p>
            <a:r>
              <a:rPr lang="en-US" sz="2000" dirty="0">
                <a:solidFill>
                  <a:srgbClr val="FFC000"/>
                </a:solidFill>
                <a:ea typeface="Calibri"/>
              </a:rPr>
              <a:t>             Input:                                                                                 Output:</a:t>
            </a:r>
          </a:p>
          <a:p>
            <a:r>
              <a:rPr lang="en-US" sz="2000" dirty="0">
                <a:solidFill>
                  <a:srgbClr val="FFC000"/>
                </a:solidFill>
                <a:ea typeface="Calibri"/>
              </a:rPr>
              <a:t>                    </a:t>
            </a:r>
          </a:p>
          <a:p>
            <a:endParaRPr lang="en-US" sz="2000" dirty="0">
              <a:solidFill>
                <a:srgbClr val="FFC000"/>
              </a:solidFill>
              <a:ea typeface="Calibri"/>
            </a:endParaRPr>
          </a:p>
          <a:p>
            <a:endParaRPr lang="en-US" sz="2000" dirty="0">
              <a:solidFill>
                <a:srgbClr val="FFC000"/>
              </a:solidFill>
              <a:ea typeface="Calibri"/>
            </a:endParaRPr>
          </a:p>
          <a:p>
            <a:endParaRPr lang="en-US" sz="2000" dirty="0">
              <a:solidFill>
                <a:srgbClr val="FFC000"/>
              </a:solidFill>
              <a:ea typeface="Calibri"/>
            </a:endParaRPr>
          </a:p>
          <a:p>
            <a:r>
              <a:rPr lang="en-US" sz="2000" dirty="0">
                <a:solidFill>
                  <a:srgbClr val="FFC000"/>
                </a:solidFill>
                <a:ea typeface="Calibri"/>
              </a:rPr>
              <a:t>        </a:t>
            </a:r>
          </a:p>
          <a:p>
            <a:r>
              <a:rPr lang="en-US" sz="2000" dirty="0">
                <a:solidFill>
                  <a:srgbClr val="FFC000"/>
                </a:solidFill>
                <a:ea typeface="Calibri"/>
              </a:rPr>
              <a:t> </a:t>
            </a:r>
          </a:p>
          <a:p>
            <a:r>
              <a:rPr lang="en-US" sz="2000" dirty="0">
                <a:solidFill>
                  <a:srgbClr val="FFC000"/>
                </a:solidFill>
                <a:ea typeface="Calibri"/>
              </a:rPr>
              <a:t>              </a:t>
            </a:r>
          </a:p>
          <a:p>
            <a:endParaRPr lang="en-US" sz="2000" dirty="0">
              <a:solidFill>
                <a:srgbClr val="FFC000"/>
              </a:solidFill>
              <a:ea typeface="Calibri"/>
            </a:endParaRPr>
          </a:p>
          <a:p>
            <a:endParaRPr lang="en-US" sz="2000" dirty="0">
              <a:solidFill>
                <a:srgbClr val="FFC000"/>
              </a:solidFill>
              <a:ea typeface="Calibri"/>
            </a:endParaRPr>
          </a:p>
          <a:p>
            <a:endParaRPr lang="en-US" sz="2000" dirty="0">
              <a:solidFill>
                <a:srgbClr val="FFC000"/>
              </a:solidFill>
              <a:ea typeface="Calibri"/>
            </a:endParaRPr>
          </a:p>
          <a:p>
            <a:endParaRPr lang="en-US" sz="2000" dirty="0">
              <a:solidFill>
                <a:srgbClr val="FFC000"/>
              </a:solidFill>
              <a:ea typeface="Calibri"/>
            </a:endParaRPr>
          </a:p>
          <a:p>
            <a:endParaRPr lang="en-US" sz="2000" dirty="0">
              <a:solidFill>
                <a:srgbClr val="FFC000"/>
              </a:solidFill>
              <a:ea typeface="Calibri"/>
            </a:endParaRPr>
          </a:p>
          <a:p>
            <a:r>
              <a:rPr lang="en-US" sz="2000" dirty="0">
                <a:solidFill>
                  <a:srgbClr val="FFC000"/>
                </a:solidFill>
                <a:ea typeface="Calibri"/>
              </a:rPr>
              <a:t>             </a:t>
            </a:r>
          </a:p>
          <a:p>
            <a:endParaRPr lang="en-US" sz="2000" dirty="0">
              <a:solidFill>
                <a:srgbClr val="FFC000"/>
              </a:solidFill>
              <a:ea typeface="Calibri"/>
            </a:endParaRPr>
          </a:p>
          <a:p>
            <a:endParaRPr lang="en-US" sz="2000" dirty="0">
              <a:solidFill>
                <a:srgbClr val="FFC000"/>
              </a:solidFill>
              <a:ea typeface="Calibri"/>
            </a:endParaRPr>
          </a:p>
          <a:p>
            <a:endParaRPr lang="en-US" sz="2000" dirty="0">
              <a:solidFill>
                <a:srgbClr val="FFC000"/>
              </a:solidFill>
              <a:ea typeface="Calibri"/>
            </a:endParaRPr>
          </a:p>
          <a:p>
            <a:r>
              <a:rPr lang="en-US" sz="2000" dirty="0">
                <a:solidFill>
                  <a:srgbClr val="FFC000"/>
                </a:solidFill>
                <a:ea typeface="Calibri"/>
              </a:rPr>
              <a:t> (ii) Fake Currency</a:t>
            </a:r>
          </a:p>
        </p:txBody>
      </p:sp>
      <p:pic>
        <p:nvPicPr>
          <p:cNvPr id="9" name="Picture 8">
            <a:extLst>
              <a:ext uri="{FF2B5EF4-FFF2-40B4-BE49-F238E27FC236}">
                <a16:creationId xmlns:a16="http://schemas.microsoft.com/office/drawing/2014/main" id="{6DCCF78A-B3AB-7F50-5D87-5DDB85779A36}"/>
              </a:ext>
            </a:extLst>
          </p:cNvPr>
          <p:cNvPicPr>
            <a:picLocks noChangeAspect="1"/>
          </p:cNvPicPr>
          <p:nvPr/>
        </p:nvPicPr>
        <p:blipFill rotWithShape="1">
          <a:blip r:embed="rId2"/>
          <a:srcRect l="8790" t="32831" r="39354" b="18854"/>
          <a:stretch/>
        </p:blipFill>
        <p:spPr>
          <a:xfrm>
            <a:off x="6676104" y="4071294"/>
            <a:ext cx="4622958" cy="2422918"/>
          </a:xfrm>
          <a:prstGeom prst="rect">
            <a:avLst/>
          </a:prstGeom>
        </p:spPr>
      </p:pic>
      <p:pic>
        <p:nvPicPr>
          <p:cNvPr id="12" name="Picture 11">
            <a:extLst>
              <a:ext uri="{FF2B5EF4-FFF2-40B4-BE49-F238E27FC236}">
                <a16:creationId xmlns:a16="http://schemas.microsoft.com/office/drawing/2014/main" id="{F43EF9D1-B83A-8F79-8C3E-A65443ACA8E7}"/>
              </a:ext>
            </a:extLst>
          </p:cNvPr>
          <p:cNvPicPr>
            <a:picLocks noChangeAspect="1"/>
          </p:cNvPicPr>
          <p:nvPr/>
        </p:nvPicPr>
        <p:blipFill rotWithShape="1">
          <a:blip r:embed="rId3"/>
          <a:srcRect t="13125"/>
          <a:stretch/>
        </p:blipFill>
        <p:spPr>
          <a:xfrm>
            <a:off x="862953" y="4122211"/>
            <a:ext cx="4784801" cy="2372001"/>
          </a:xfrm>
          <a:prstGeom prst="rect">
            <a:avLst/>
          </a:prstGeom>
        </p:spPr>
      </p:pic>
      <p:sp>
        <p:nvSpPr>
          <p:cNvPr id="10" name="Circle: Hollow 9">
            <a:extLst>
              <a:ext uri="{FF2B5EF4-FFF2-40B4-BE49-F238E27FC236}">
                <a16:creationId xmlns:a16="http://schemas.microsoft.com/office/drawing/2014/main" id="{35DABD73-DC49-E7D7-9CA2-1CC748E2CB0E}"/>
              </a:ext>
            </a:extLst>
          </p:cNvPr>
          <p:cNvSpPr/>
          <p:nvPr/>
        </p:nvSpPr>
        <p:spPr>
          <a:xfrm>
            <a:off x="3306213" y="4557326"/>
            <a:ext cx="609600" cy="1750142"/>
          </a:xfrm>
          <a:prstGeom prst="donut">
            <a:avLst>
              <a:gd name="adj" fmla="val 1209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solidFill>
                <a:srgbClr val="FF0000"/>
              </a:solidFill>
            </a:endParaRPr>
          </a:p>
        </p:txBody>
      </p:sp>
    </p:spTree>
    <p:extLst>
      <p:ext uri="{BB962C8B-B14F-4D97-AF65-F5344CB8AC3E}">
        <p14:creationId xmlns:p14="http://schemas.microsoft.com/office/powerpoint/2010/main" val="297637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989103" y="1903925"/>
            <a:ext cx="9601200" cy="4619400"/>
          </a:xfrm>
          <a:prstGeom prst="rect">
            <a:avLst/>
          </a:prstGeom>
          <a:noFill/>
          <a:ln>
            <a:noFill/>
          </a:ln>
        </p:spPr>
        <p:txBody>
          <a:bodyPr spcFirstLastPara="1" wrap="square" lIns="91425" tIns="45700" rIns="91425" bIns="45700" anchor="t" anchorCtr="0">
            <a:noAutofit/>
          </a:bodyPr>
          <a:lstStyle/>
          <a:p>
            <a:pPr algn="just">
              <a:buClr>
                <a:schemeClr val="accent1"/>
              </a:buClr>
              <a:buSzPts val="2400"/>
              <a:buFont typeface="Arial"/>
              <a:buChar char="•"/>
            </a:pPr>
            <a:endParaRPr lang="en-US" sz="2400" dirty="0">
              <a:solidFill>
                <a:srgbClr val="FFC000"/>
              </a:solidFill>
              <a:ea typeface="Calibri"/>
            </a:endParaRPr>
          </a:p>
          <a:p>
            <a:pPr algn="just">
              <a:buClr>
                <a:schemeClr val="accent1"/>
              </a:buClr>
              <a:buSzPts val="2400"/>
              <a:buFont typeface="Arial"/>
              <a:buChar char="•"/>
            </a:pPr>
            <a:endParaRPr lang="en-US" sz="2400" dirty="0">
              <a:solidFill>
                <a:srgbClr val="FFC000"/>
              </a:solidFill>
              <a:ea typeface="Calibri"/>
            </a:endParaRPr>
          </a:p>
          <a:p>
            <a:pPr algn="just">
              <a:buClr>
                <a:schemeClr val="accent1"/>
              </a:buClr>
              <a:buSzPts val="2400"/>
              <a:buFont typeface="Arial"/>
              <a:buChar char="•"/>
            </a:pPr>
            <a:r>
              <a:rPr lang="en-US" sz="2400" dirty="0">
                <a:solidFill>
                  <a:srgbClr val="FFC000"/>
                </a:solidFill>
                <a:ea typeface="Calibri"/>
                <a:hlinkClick r:id="rId3">
                  <a:extLst>
                    <a:ext uri="{A12FA001-AC4F-418D-AE19-62706E023703}">
                      <ahyp:hlinkClr xmlns:ahyp="http://schemas.microsoft.com/office/drawing/2018/hyperlinkcolor" val="tx"/>
                    </a:ext>
                  </a:extLst>
                </a:hlinkClick>
              </a:rPr>
              <a:t>https://www.analyticsvidhya.com/blog/2021/03/intro</a:t>
            </a:r>
            <a:endParaRPr lang="en-US" sz="2400">
              <a:solidFill>
                <a:srgbClr val="FFC000"/>
              </a:solidFill>
              <a:latin typeface="Calibri"/>
              <a:ea typeface="Calibri"/>
              <a:cs typeface="Calibri"/>
            </a:endParaRPr>
          </a:p>
          <a:p>
            <a:pPr algn="just">
              <a:buClr>
                <a:schemeClr val="accent1"/>
              </a:buClr>
              <a:buSzPts val="2400"/>
              <a:buFont typeface="Arial"/>
              <a:buChar char="•"/>
            </a:pPr>
            <a:r>
              <a:rPr lang="en-US" sz="2400" dirty="0">
                <a:solidFill>
                  <a:srgbClr val="FFC000"/>
                </a:solidFill>
                <a:ea typeface="Calibri"/>
              </a:rPr>
              <a:t>duction-to-long-short-term-memory-</a:t>
            </a:r>
            <a:r>
              <a:rPr lang="en-US" sz="2400" dirty="0" err="1">
                <a:solidFill>
                  <a:srgbClr val="FFC000"/>
                </a:solidFill>
                <a:ea typeface="Calibri"/>
              </a:rPr>
              <a:t>lstm</a:t>
            </a:r>
            <a:r>
              <a:rPr lang="en-US" sz="2400" dirty="0">
                <a:solidFill>
                  <a:srgbClr val="FFC000"/>
                </a:solidFill>
                <a:ea typeface="Calibri"/>
              </a:rPr>
              <a:t>/</a:t>
            </a:r>
            <a:endParaRPr lang="en-US">
              <a:solidFill>
                <a:srgbClr val="FFC000"/>
              </a:solidFill>
            </a:endParaRPr>
          </a:p>
          <a:p>
            <a:pPr algn="just">
              <a:buClr>
                <a:schemeClr val="accent1"/>
              </a:buClr>
              <a:buSzPts val="2400"/>
              <a:buFont typeface="Arial"/>
              <a:buChar char="•"/>
            </a:pPr>
            <a:r>
              <a:rPr lang="en-US" sz="2400" dirty="0">
                <a:solidFill>
                  <a:srgbClr val="FFC000"/>
                </a:solidFill>
                <a:ea typeface="Calibri"/>
                <a:hlinkClick r:id="rId4">
                  <a:extLst>
                    <a:ext uri="{A12FA001-AC4F-418D-AE19-62706E023703}">
                      <ahyp:hlinkClr xmlns:ahyp="http://schemas.microsoft.com/office/drawing/2018/hyperlinkcolor" val="tx"/>
                    </a:ext>
                  </a:extLst>
                </a:hlinkClick>
              </a:rPr>
              <a:t>https://arxiv.org/pdf/1503.04069v2.pdf</a:t>
            </a:r>
            <a:endParaRPr lang="en-US">
              <a:solidFill>
                <a:srgbClr val="FFC000"/>
              </a:solidFill>
              <a:hlinkClick r:id="rId4">
                <a:extLst>
                  <a:ext uri="{A12FA001-AC4F-418D-AE19-62706E023703}">
                    <ahyp:hlinkClr xmlns:ahyp="http://schemas.microsoft.com/office/drawing/2018/hyperlinkcolor" val="tx"/>
                  </a:ext>
                </a:extLst>
              </a:hlinkClick>
            </a:endParaRPr>
          </a:p>
          <a:p>
            <a:pPr algn="just">
              <a:buClr>
                <a:schemeClr val="accent1"/>
              </a:buClr>
              <a:buSzPts val="2400"/>
              <a:buFont typeface="Arial"/>
              <a:buChar char="•"/>
            </a:pPr>
            <a:r>
              <a:rPr lang="en-US" sz="2400" dirty="0">
                <a:solidFill>
                  <a:srgbClr val="FFC000"/>
                </a:solidFill>
                <a:ea typeface="Calibri"/>
                <a:hlinkClick r:id="rId5">
                  <a:extLst>
                    <a:ext uri="{A12FA001-AC4F-418D-AE19-62706E023703}">
                      <ahyp:hlinkClr xmlns:ahyp="http://schemas.microsoft.com/office/drawing/2018/hyperlinkcolor" val="tx"/>
                    </a:ext>
                  </a:extLst>
                </a:hlinkClick>
              </a:rPr>
              <a:t>https://ieeexplore.ieee.org/document/726791</a:t>
            </a:r>
            <a:endParaRPr lang="en-US">
              <a:solidFill>
                <a:srgbClr val="FFC000"/>
              </a:solidFill>
              <a:hlinkClick r:id="rId5">
                <a:extLst>
                  <a:ext uri="{A12FA001-AC4F-418D-AE19-62706E023703}">
                    <ahyp:hlinkClr xmlns:ahyp="http://schemas.microsoft.com/office/drawing/2018/hyperlinkcolor" val="tx"/>
                  </a:ext>
                </a:extLst>
              </a:hlinkClick>
            </a:endParaRPr>
          </a:p>
          <a:p>
            <a:pPr algn="just">
              <a:buClr>
                <a:schemeClr val="accent1"/>
              </a:buClr>
              <a:buSzPts val="2400"/>
              <a:buFont typeface="Arial"/>
              <a:buChar char="•"/>
            </a:pPr>
            <a:r>
              <a:rPr lang="en-US" sz="2400" dirty="0">
                <a:solidFill>
                  <a:srgbClr val="FFC000"/>
                </a:solidFill>
                <a:ea typeface="Calibri"/>
                <a:hlinkClick r:id="rId6">
                  <a:extLst>
                    <a:ext uri="{A12FA001-AC4F-418D-AE19-62706E023703}">
                      <ahyp:hlinkClr xmlns:ahyp="http://schemas.microsoft.com/office/drawing/2018/hyperlinkcolor" val="tx"/>
                    </a:ext>
                  </a:extLst>
                </a:hlinkClick>
              </a:rPr>
              <a:t>https://arxiv.org/pdf/2103.06450v3.pdf</a:t>
            </a:r>
            <a:endParaRPr lang="en-US">
              <a:solidFill>
                <a:srgbClr val="FFC000"/>
              </a:solidFill>
              <a:hlinkClick r:id="rId6">
                <a:extLst>
                  <a:ext uri="{A12FA001-AC4F-418D-AE19-62706E023703}">
                    <ahyp:hlinkClr xmlns:ahyp="http://schemas.microsoft.com/office/drawing/2018/hyperlinkcolor" val="tx"/>
                  </a:ext>
                </a:extLst>
              </a:hlinkClick>
            </a:endParaRPr>
          </a:p>
          <a:p>
            <a:pPr marL="76200" algn="just">
              <a:buClr>
                <a:schemeClr val="accent1"/>
              </a:buClr>
              <a:buSzPts val="2400"/>
            </a:pPr>
            <a:r>
              <a:rPr lang="en-US" sz="2400" dirty="0">
                <a:solidFill>
                  <a:srgbClr val="FFC000"/>
                </a:solidFill>
                <a:ea typeface="Calibri"/>
              </a:rPr>
              <a:t>https://arxiv.org/pdf/2103.09354v2.pdf</a:t>
            </a:r>
            <a:endParaRPr dirty="0">
              <a:solidFill>
                <a:srgbClr val="FFC000"/>
              </a:solidFill>
            </a:endParaRPr>
          </a:p>
        </p:txBody>
      </p:sp>
      <p:sp>
        <p:nvSpPr>
          <p:cNvPr id="207" name="Google Shape;207;p45"/>
          <p:cNvSpPr txBox="1"/>
          <p:nvPr/>
        </p:nvSpPr>
        <p:spPr>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err="1">
                <a:solidFill>
                  <a:schemeClr val="accent1"/>
                </a:solidFill>
                <a:latin typeface="Calibri"/>
                <a:ea typeface="Calibri"/>
                <a:cs typeface="Calibri"/>
                <a:sym typeface="Calibri"/>
              </a:rPr>
              <a:t>Refrences</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532217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9"/>
          <p:cNvSpPr/>
          <p:nvPr/>
        </p:nvSpPr>
        <p:spPr>
          <a:xfrm>
            <a:off x="4371485" y="3352800"/>
            <a:ext cx="2506584"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Trebuchet MS"/>
                <a:ea typeface="Trebuchet MS"/>
                <a:cs typeface="Trebuchet MS"/>
                <a:sym typeface="Trebuchet MS"/>
              </a:rPr>
              <a:t>Thank You</a:t>
            </a:r>
            <a:endParaRPr sz="1400" b="0" i="0" u="none" strike="noStrike" cap="none">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2025" y="2209800"/>
            <a:ext cx="10226100" cy="4191000"/>
          </a:xfrm>
          <a:prstGeom prst="rect">
            <a:avLst/>
          </a:prstGeom>
          <a:noFill/>
          <a:ln>
            <a:noFill/>
          </a:ln>
        </p:spPr>
        <p:txBody>
          <a:bodyPr spcFirstLastPara="1" wrap="square" lIns="91425" tIns="45700" rIns="91425" bIns="45700" anchor="t" anchorCtr="0">
            <a:noAutofit/>
          </a:bodyPr>
          <a:lstStyle/>
          <a:p>
            <a:pPr algn="just">
              <a:buSzPts val="2200"/>
            </a:pPr>
            <a:r>
              <a:rPr lang="en-US" sz="2000" dirty="0">
                <a:solidFill>
                  <a:schemeClr val="accent1"/>
                </a:solidFill>
                <a:latin typeface="Calibri"/>
                <a:ea typeface="Calibri"/>
                <a:cs typeface="Calibri"/>
              </a:rPr>
              <a:t>Recognition of fake Indian currency is very important in major domains like banking. This system is used to detect whether the currency is fake or original through the automated system which is through convolution neural networks, in deep learning. The problem is that common people these days are facing issues in regard to circulating fake currencies and are not able to recognize which notes are real and which are counterfeit. The main objective of this project is to make it convenient for any common man to know whether or not a note is real by using our desktop or android application.</a:t>
            </a:r>
          </a:p>
          <a:p>
            <a:pPr algn="just">
              <a:buSzPts val="2200"/>
            </a:pPr>
            <a:endParaRPr lang="en-US" sz="2000" dirty="0">
              <a:solidFill>
                <a:schemeClr val="accent1"/>
              </a:solidFill>
              <a:latin typeface="Calibri"/>
              <a:ea typeface="Calibri"/>
              <a:cs typeface="Calibri"/>
            </a:endParaRPr>
          </a:p>
          <a:p>
            <a:pPr algn="just">
              <a:buSzPts val="2200"/>
            </a:pPr>
            <a:endParaRPr lang="en-US" sz="2000" dirty="0">
              <a:solidFill>
                <a:schemeClr val="accent1"/>
              </a:solidFill>
              <a:latin typeface="Calibri"/>
              <a:ea typeface="Calibri"/>
              <a:cs typeface="Calibri"/>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Problem Statement</a:t>
            </a:r>
            <a:endParaRPr sz="1400" b="0" i="0" u="none" strike="noStrike" cap="none" dirty="0">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2025" y="2209800"/>
            <a:ext cx="10226100" cy="4191000"/>
          </a:xfrm>
          <a:prstGeom prst="rect">
            <a:avLst/>
          </a:prstGeom>
          <a:noFill/>
          <a:ln>
            <a:noFill/>
          </a:ln>
        </p:spPr>
        <p:txBody>
          <a:bodyPr spcFirstLastPara="1" wrap="square" lIns="91425" tIns="45700" rIns="91425" bIns="45700" anchor="t" anchorCtr="0">
            <a:noAutofit/>
          </a:bodyPr>
          <a:lstStyle/>
          <a:p>
            <a:r>
              <a:rPr lang="en-US" sz="1800" dirty="0">
                <a:solidFill>
                  <a:srgbClr val="FFC000"/>
                </a:solidFill>
              </a:rPr>
              <a:t>USED IN BANKS TO IDENTIFY THE COUNTERFEIT NOTE</a:t>
            </a:r>
          </a:p>
          <a:p>
            <a:endParaRPr lang="en-US" sz="1800" dirty="0">
              <a:solidFill>
                <a:srgbClr val="FFC000"/>
              </a:solidFill>
            </a:endParaRPr>
          </a:p>
          <a:p>
            <a:endParaRPr lang="en-US" sz="1800" dirty="0">
              <a:solidFill>
                <a:srgbClr val="FFC000"/>
              </a:solidFill>
              <a:ea typeface="Calibri"/>
            </a:endParaRPr>
          </a:p>
          <a:p>
            <a:r>
              <a:rPr lang="en-US" sz="1800" dirty="0">
                <a:solidFill>
                  <a:srgbClr val="FFC000"/>
                </a:solidFill>
                <a:ea typeface="Calibri"/>
              </a:rPr>
              <a:t>IN SHOPS AND OTHER BUISNESS PLACES DEALING WITH NOTES</a:t>
            </a:r>
            <a:endParaRPr lang="en-US" sz="1800" dirty="0">
              <a:solidFill>
                <a:srgbClr val="FFC000"/>
              </a:solidFill>
            </a:endParaRPr>
          </a:p>
          <a:p>
            <a:endParaRPr lang="en-US" sz="1800" dirty="0">
              <a:solidFill>
                <a:srgbClr val="FFC000"/>
              </a:solidFill>
              <a:ea typeface="Calibri"/>
            </a:endParaRPr>
          </a:p>
          <a:p>
            <a:endParaRPr lang="en-US" sz="1800" dirty="0">
              <a:solidFill>
                <a:srgbClr val="FFC000"/>
              </a:solidFill>
              <a:ea typeface="Calibri"/>
            </a:endParaRPr>
          </a:p>
          <a:p>
            <a:r>
              <a:rPr lang="en-US" sz="1800" dirty="0">
                <a:solidFill>
                  <a:srgbClr val="FFC000"/>
                </a:solidFill>
              </a:rPr>
              <a:t>IN AIRPORTS DURING CUSTOMS </a:t>
            </a:r>
          </a:p>
          <a:p>
            <a:endParaRPr lang="en-US" sz="1800" dirty="0">
              <a:solidFill>
                <a:srgbClr val="FFC000"/>
              </a:solidFill>
            </a:endParaRPr>
          </a:p>
          <a:p>
            <a:endParaRPr lang="en-US" sz="1800" dirty="0">
              <a:solidFill>
                <a:srgbClr val="FFC000"/>
              </a:solidFill>
            </a:endParaRPr>
          </a:p>
          <a:p>
            <a:r>
              <a:rPr lang="en-US" sz="1800" dirty="0">
                <a:solidFill>
                  <a:srgbClr val="FFC000"/>
                </a:solidFill>
              </a:rPr>
              <a:t>DURING CURRENCY EXCHANGE </a:t>
            </a:r>
          </a:p>
          <a:p>
            <a:endParaRPr lang="en-US" sz="1800" dirty="0">
              <a:solidFill>
                <a:srgbClr val="FFC000"/>
              </a:solidFill>
              <a:ea typeface="Calibri"/>
            </a:endParaRPr>
          </a:p>
          <a:p>
            <a:endParaRPr lang="en-US" sz="2800" dirty="0">
              <a:solidFill>
                <a:srgbClr val="FFC000"/>
              </a:solidFill>
              <a:ea typeface="Calibri"/>
            </a:endParaRPr>
          </a:p>
          <a:p>
            <a:pPr algn="just"/>
            <a:endParaRPr lang="en-US" dirty="0"/>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Application  and Uses</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1723141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2025" y="2209800"/>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endParaRPr sz="1400" b="0" i="0" u="none" strike="noStrike" cap="none" dirty="0">
              <a:solidFill>
                <a:schemeClr val="accent1"/>
              </a:solidFill>
              <a:latin typeface="Calibri"/>
              <a:ea typeface="Calibri"/>
              <a:cs typeface="Calibri"/>
              <a:sym typeface="Calibri"/>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High level Architecture</a:t>
            </a:r>
            <a:endParaRPr sz="1400" b="0" i="0" u="none" strike="noStrike" cap="none" dirty="0">
              <a:solidFill>
                <a:schemeClr val="accent1"/>
              </a:solidFill>
              <a:latin typeface="Calibri"/>
              <a:ea typeface="Calibri"/>
              <a:cs typeface="Calibri"/>
              <a:sym typeface="Calibri"/>
            </a:endParaRPr>
          </a:p>
        </p:txBody>
      </p:sp>
      <p:pic>
        <p:nvPicPr>
          <p:cNvPr id="2" name="Picture 2" descr="Diagram&#10;&#10;Description automatically generated">
            <a:extLst>
              <a:ext uri="{FF2B5EF4-FFF2-40B4-BE49-F238E27FC236}">
                <a16:creationId xmlns:a16="http://schemas.microsoft.com/office/drawing/2014/main" id="{7888F019-EF64-AB82-690E-703FB2D587EA}"/>
              </a:ext>
            </a:extLst>
          </p:cNvPr>
          <p:cNvPicPr>
            <a:picLocks noChangeAspect="1"/>
          </p:cNvPicPr>
          <p:nvPr/>
        </p:nvPicPr>
        <p:blipFill>
          <a:blip r:embed="rId3"/>
          <a:stretch>
            <a:fillRect/>
          </a:stretch>
        </p:blipFill>
        <p:spPr>
          <a:xfrm>
            <a:off x="2300991" y="2743200"/>
            <a:ext cx="6578182" cy="2983042"/>
          </a:xfrm>
          <a:prstGeom prst="rect">
            <a:avLst/>
          </a:prstGeom>
        </p:spPr>
      </p:pic>
    </p:spTree>
    <p:extLst>
      <p:ext uri="{BB962C8B-B14F-4D97-AF65-F5344CB8AC3E}">
        <p14:creationId xmlns:p14="http://schemas.microsoft.com/office/powerpoint/2010/main" val="3925375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118763" y="967221"/>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211838" y="1289991"/>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2581763" y="415493"/>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73327545"/>
              </p:ext>
            </p:extLst>
          </p:nvPr>
        </p:nvGraphicFramePr>
        <p:xfrm>
          <a:off x="424206" y="1109934"/>
          <a:ext cx="11322276" cy="5136988"/>
        </p:xfrm>
        <a:graphic>
          <a:graphicData uri="http://schemas.openxmlformats.org/drawingml/2006/table">
            <a:tbl>
              <a:tblPr firstRow="1" bandRow="1">
                <a:tableStyleId>{5C22544A-7EE6-4342-B048-85BDC9FD1C3A}</a:tableStyleId>
              </a:tblPr>
              <a:tblGrid>
                <a:gridCol w="2281504">
                  <a:extLst>
                    <a:ext uri="{9D8B030D-6E8A-4147-A177-3AD203B41FA5}">
                      <a16:colId xmlns:a16="http://schemas.microsoft.com/office/drawing/2014/main" val="1111254410"/>
                    </a:ext>
                  </a:extLst>
                </a:gridCol>
                <a:gridCol w="2260193">
                  <a:extLst>
                    <a:ext uri="{9D8B030D-6E8A-4147-A177-3AD203B41FA5}">
                      <a16:colId xmlns:a16="http://schemas.microsoft.com/office/drawing/2014/main" val="1968346851"/>
                    </a:ext>
                  </a:extLst>
                </a:gridCol>
                <a:gridCol w="2260193">
                  <a:extLst>
                    <a:ext uri="{9D8B030D-6E8A-4147-A177-3AD203B41FA5}">
                      <a16:colId xmlns:a16="http://schemas.microsoft.com/office/drawing/2014/main" val="798510908"/>
                    </a:ext>
                  </a:extLst>
                </a:gridCol>
                <a:gridCol w="2260193">
                  <a:extLst>
                    <a:ext uri="{9D8B030D-6E8A-4147-A177-3AD203B41FA5}">
                      <a16:colId xmlns:a16="http://schemas.microsoft.com/office/drawing/2014/main" val="3570415204"/>
                    </a:ext>
                  </a:extLst>
                </a:gridCol>
                <a:gridCol w="2260193">
                  <a:extLst>
                    <a:ext uri="{9D8B030D-6E8A-4147-A177-3AD203B41FA5}">
                      <a16:colId xmlns:a16="http://schemas.microsoft.com/office/drawing/2014/main" val="1399293989"/>
                    </a:ext>
                  </a:extLst>
                </a:gridCol>
              </a:tblGrid>
              <a:tr h="1281618">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2179953">
                <a:tc>
                  <a:txBody>
                    <a:bodyPr/>
                    <a:lstStyle/>
                    <a:p>
                      <a:r>
                        <a:rPr lang="en-US" sz="1400" b="0" i="0" u="none" strike="noStrike" cap="none" dirty="0">
                          <a:solidFill>
                            <a:schemeClr val="dk1"/>
                          </a:solidFill>
                          <a:effectLst/>
                          <a:latin typeface="+mn-lt"/>
                          <a:ea typeface="+mn-ea"/>
                          <a:cs typeface="+mn-cs"/>
                          <a:sym typeface="Arial"/>
                        </a:rPr>
                        <a:t>1.INDIAN CURRENCY FAKE NOTE DETECTION SYSTEM USING DEEP NEURAL NETWORK</a:t>
                      </a:r>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June 6th 2022</a:t>
                      </a:r>
                      <a:endParaRPr lang="en-US" dirty="0"/>
                    </a:p>
                  </a:txBody>
                  <a:tcPr/>
                </a:tc>
                <a:tc>
                  <a:txBody>
                    <a:bodyPr/>
                    <a:lstStyle/>
                    <a:p>
                      <a:pPr lvl="0">
                        <a:buNone/>
                      </a:pPr>
                      <a:r>
                        <a:rPr lang="en-US" dirty="0"/>
                        <a:t>IJCRT</a:t>
                      </a:r>
                    </a:p>
                  </a:txBody>
                  <a:tcPr/>
                </a:tc>
                <a:tc>
                  <a:txBody>
                    <a:bodyPr/>
                    <a:lstStyle/>
                    <a:p>
                      <a:pPr lvl="0">
                        <a:buNone/>
                      </a:pPr>
                      <a:r>
                        <a:rPr lang="en-US" sz="1400" b="0" i="0" u="none" strike="noStrike" cap="none" dirty="0">
                          <a:solidFill>
                            <a:schemeClr val="dk1"/>
                          </a:solidFill>
                          <a:effectLst/>
                          <a:latin typeface="+mn-lt"/>
                          <a:ea typeface="+mn-ea"/>
                          <a:cs typeface="+mn-cs"/>
                          <a:sym typeface="Arial"/>
                        </a:rPr>
                        <a:t>This approach employs properties of currencies that are often utilized by ordinary people to distinguish between different banknote denominations. The following qualities can be used to verify the authenticity of a currency note</a:t>
                      </a:r>
                      <a:endParaRPr lang="en-US" dirty="0"/>
                    </a:p>
                  </a:txBody>
                  <a:tcPr/>
                </a:tc>
                <a:tc>
                  <a:txBody>
                    <a:bodyPr/>
                    <a:lstStyle/>
                    <a:p>
                      <a:pPr lvl="0">
                        <a:buNone/>
                      </a:pPr>
                      <a:r>
                        <a:rPr lang="en-US" sz="1400" b="0" i="0" u="none" strike="noStrike" cap="none" dirty="0">
                          <a:solidFill>
                            <a:schemeClr val="dk1"/>
                          </a:solidFill>
                          <a:effectLst/>
                          <a:latin typeface="+mn-lt"/>
                          <a:ea typeface="+mn-ea"/>
                          <a:cs typeface="+mn-cs"/>
                          <a:sym typeface="Arial"/>
                        </a:rPr>
                        <a:t>Requires high memory and is used only for small datasets</a:t>
                      </a:r>
                      <a:endParaRPr lang="en-US" dirty="0"/>
                    </a:p>
                  </a:txBody>
                  <a:tcPr/>
                </a:tc>
                <a:extLst>
                  <a:ext uri="{0D108BD9-81ED-4DB2-BD59-A6C34878D82A}">
                    <a16:rowId xmlns:a16="http://schemas.microsoft.com/office/drawing/2014/main" val="847681876"/>
                  </a:ext>
                </a:extLst>
              </a:tr>
              <a:tr h="1416970">
                <a:tc>
                  <a:txBody>
                    <a:bodyPr/>
                    <a:lstStyle/>
                    <a:p>
                      <a:pPr lvl="0" algn="l">
                        <a:lnSpc>
                          <a:spcPct val="100000"/>
                        </a:lnSpc>
                        <a:spcBef>
                          <a:spcPts val="0"/>
                        </a:spcBef>
                        <a:spcAft>
                          <a:spcPts val="0"/>
                        </a:spcAft>
                        <a:buNone/>
                      </a:pPr>
                      <a:r>
                        <a:rPr lang="en-US" sz="1400" b="0" i="0" u="none" strike="noStrike" cap="none" dirty="0">
                          <a:solidFill>
                            <a:schemeClr val="dk1"/>
                          </a:solidFill>
                          <a:effectLst/>
                          <a:latin typeface="+mn-lt"/>
                          <a:ea typeface="+mn-ea"/>
                          <a:cs typeface="+mn-cs"/>
                          <a:sym typeface="Arial"/>
                        </a:rPr>
                        <a:t>2.Currency Identification Using CNN</a:t>
                      </a:r>
                      <a:endParaRPr lang="en-US" dirty="0"/>
                    </a:p>
                  </a:txBody>
                  <a:tcPr/>
                </a:tc>
                <a:tc>
                  <a:txBody>
                    <a:bodyPr/>
                    <a:lstStyle/>
                    <a:p>
                      <a:r>
                        <a:rPr lang="en-US" dirty="0"/>
                        <a:t>2020</a:t>
                      </a:r>
                    </a:p>
                  </a:txBody>
                  <a:tcPr/>
                </a:tc>
                <a:tc>
                  <a:txBody>
                    <a:bodyPr/>
                    <a:lstStyle/>
                    <a:p>
                      <a:r>
                        <a:rPr lang="en-US" dirty="0"/>
                        <a:t>-</a:t>
                      </a:r>
                    </a:p>
                  </a:txBody>
                  <a:tcPr/>
                </a:tc>
                <a:tc>
                  <a:txBody>
                    <a:bodyPr/>
                    <a:lstStyle/>
                    <a:p>
                      <a:pPr lvl="0" algn="l">
                        <a:lnSpc>
                          <a:spcPct val="100000"/>
                        </a:lnSpc>
                        <a:spcBef>
                          <a:spcPts val="0"/>
                        </a:spcBef>
                        <a:spcAft>
                          <a:spcPts val="0"/>
                        </a:spcAft>
                        <a:buNone/>
                      </a:pPr>
                      <a:r>
                        <a:rPr lang="en-US" sz="1400" b="0" i="0" u="none" strike="noStrike" cap="none" dirty="0">
                          <a:solidFill>
                            <a:schemeClr val="dk1"/>
                          </a:solidFill>
                          <a:effectLst/>
                          <a:latin typeface="+mn-lt"/>
                          <a:ea typeface="+mn-ea"/>
                          <a:cs typeface="+mn-cs"/>
                          <a:sym typeface="Arial"/>
                        </a:rPr>
                        <a:t>Solved using an image classification problem, which will give the class of input image.</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Generated data set was small and did not represent the real world scenario of fake currency</a:t>
                      </a:r>
                      <a:endParaRPr lang="en-US" dirty="0"/>
                    </a:p>
                  </a:txBody>
                  <a:tcPr/>
                </a:tc>
                <a:extLst>
                  <a:ext uri="{0D108BD9-81ED-4DB2-BD59-A6C34878D82A}">
                    <a16:rowId xmlns:a16="http://schemas.microsoft.com/office/drawing/2014/main" val="2424476626"/>
                  </a:ext>
                </a:extLst>
              </a:tr>
            </a:tbl>
          </a:graphicData>
        </a:graphic>
      </p:graphicFrame>
    </p:spTree>
    <p:extLst>
      <p:ext uri="{BB962C8B-B14F-4D97-AF65-F5344CB8AC3E}">
        <p14:creationId xmlns:p14="http://schemas.microsoft.com/office/powerpoint/2010/main" val="171264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44">
            <a:extLst>
              <a:ext uri="{FF2B5EF4-FFF2-40B4-BE49-F238E27FC236}">
                <a16:creationId xmlns:a16="http://schemas.microsoft.com/office/drawing/2014/main" id="{0629C93D-C70C-49A1-6BBB-9D8C2E10516B}"/>
              </a:ext>
            </a:extLst>
          </p:cNvPr>
          <p:cNvSpPr/>
          <p:nvPr/>
        </p:nvSpPr>
        <p:spPr>
          <a:xfrm>
            <a:off x="3118763" y="940132"/>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 name="Google Shape;198;p44">
            <a:extLst>
              <a:ext uri="{FF2B5EF4-FFF2-40B4-BE49-F238E27FC236}">
                <a16:creationId xmlns:a16="http://schemas.microsoft.com/office/drawing/2014/main" id="{4693BD74-6C6D-5A1B-8171-8E86918509F9}"/>
              </a:ext>
            </a:extLst>
          </p:cNvPr>
          <p:cNvSpPr txBox="1"/>
          <p:nvPr/>
        </p:nvSpPr>
        <p:spPr>
          <a:xfrm>
            <a:off x="1211838" y="1262902"/>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graphicFrame>
        <p:nvGraphicFramePr>
          <p:cNvPr id="6" name="Table 2">
            <a:extLst>
              <a:ext uri="{FF2B5EF4-FFF2-40B4-BE49-F238E27FC236}">
                <a16:creationId xmlns:a16="http://schemas.microsoft.com/office/drawing/2014/main" id="{537CC57B-5467-AA68-9FCD-5BD8A3998467}"/>
              </a:ext>
            </a:extLst>
          </p:cNvPr>
          <p:cNvGraphicFramePr>
            <a:graphicFrameLocks noGrp="1"/>
          </p:cNvGraphicFramePr>
          <p:nvPr>
            <p:extLst>
              <p:ext uri="{D42A27DB-BD31-4B8C-83A1-F6EECF244321}">
                <p14:modId xmlns:p14="http://schemas.microsoft.com/office/powerpoint/2010/main" val="2284482944"/>
              </p:ext>
            </p:extLst>
          </p:nvPr>
        </p:nvGraphicFramePr>
        <p:xfrm>
          <a:off x="445517" y="1082845"/>
          <a:ext cx="11300965" cy="5046531"/>
        </p:xfrm>
        <a:graphic>
          <a:graphicData uri="http://schemas.openxmlformats.org/drawingml/2006/table">
            <a:tbl>
              <a:tblPr firstRow="1" bandRow="1">
                <a:tableStyleId>{5C22544A-7EE6-4342-B048-85BDC9FD1C3A}</a:tableStyleId>
              </a:tblPr>
              <a:tblGrid>
                <a:gridCol w="2260193">
                  <a:extLst>
                    <a:ext uri="{9D8B030D-6E8A-4147-A177-3AD203B41FA5}">
                      <a16:colId xmlns:a16="http://schemas.microsoft.com/office/drawing/2014/main" val="1111254410"/>
                    </a:ext>
                  </a:extLst>
                </a:gridCol>
                <a:gridCol w="2260193">
                  <a:extLst>
                    <a:ext uri="{9D8B030D-6E8A-4147-A177-3AD203B41FA5}">
                      <a16:colId xmlns:a16="http://schemas.microsoft.com/office/drawing/2014/main" val="1968346851"/>
                    </a:ext>
                  </a:extLst>
                </a:gridCol>
                <a:gridCol w="2260193">
                  <a:extLst>
                    <a:ext uri="{9D8B030D-6E8A-4147-A177-3AD203B41FA5}">
                      <a16:colId xmlns:a16="http://schemas.microsoft.com/office/drawing/2014/main" val="798510908"/>
                    </a:ext>
                  </a:extLst>
                </a:gridCol>
                <a:gridCol w="2260193">
                  <a:extLst>
                    <a:ext uri="{9D8B030D-6E8A-4147-A177-3AD203B41FA5}">
                      <a16:colId xmlns:a16="http://schemas.microsoft.com/office/drawing/2014/main" val="3570415204"/>
                    </a:ext>
                  </a:extLst>
                </a:gridCol>
                <a:gridCol w="2260193">
                  <a:extLst>
                    <a:ext uri="{9D8B030D-6E8A-4147-A177-3AD203B41FA5}">
                      <a16:colId xmlns:a16="http://schemas.microsoft.com/office/drawing/2014/main" val="1399293989"/>
                    </a:ext>
                  </a:extLst>
                </a:gridCol>
              </a:tblGrid>
              <a:tr h="1281618">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2179953">
                <a:tc>
                  <a:txBody>
                    <a:bodyPr/>
                    <a:lstStyle/>
                    <a:p>
                      <a:r>
                        <a:rPr lang="en-US" sz="1400" b="0" i="0" u="none" strike="noStrike" cap="none" dirty="0">
                          <a:solidFill>
                            <a:schemeClr val="dk1"/>
                          </a:solidFill>
                          <a:effectLst/>
                          <a:latin typeface="+mn-lt"/>
                          <a:ea typeface="+mn-ea"/>
                          <a:cs typeface="+mn-cs"/>
                          <a:sym typeface="Arial"/>
                        </a:rPr>
                        <a:t>3.Real Time Fake Currency Note Detection using Deep Learning</a:t>
                      </a:r>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December 2019</a:t>
                      </a:r>
                      <a:endParaRPr lang="en-US" dirty="0"/>
                    </a:p>
                  </a:txBody>
                  <a:tcPr/>
                </a:tc>
                <a:tc>
                  <a:txBody>
                    <a:bodyPr/>
                    <a:lstStyle/>
                    <a:p>
                      <a:pPr lvl="0">
                        <a:buNone/>
                      </a:pPr>
                      <a:r>
                        <a:rPr lang="en-US" dirty="0"/>
                        <a:t>International Journal For Technological Research In Engineering</a:t>
                      </a:r>
                    </a:p>
                  </a:txBody>
                  <a:tcPr/>
                </a:tc>
                <a:tc>
                  <a:txBody>
                    <a:bodyPr/>
                    <a:lstStyle/>
                    <a:p>
                      <a:pPr lvl="0">
                        <a:buNone/>
                      </a:pPr>
                      <a:r>
                        <a:rPr lang="en-US" sz="1400" b="0" i="0" u="none" strike="noStrike" cap="none" dirty="0">
                          <a:solidFill>
                            <a:schemeClr val="dk1"/>
                          </a:solidFill>
                          <a:effectLst/>
                          <a:latin typeface="+mn-lt"/>
                          <a:ea typeface="+mn-ea"/>
                          <a:cs typeface="+mn-cs"/>
                          <a:sym typeface="Arial"/>
                        </a:rPr>
                        <a:t>Fake currency is identified by extracting the security thread feature in the currency note and using SVM.</a:t>
                      </a:r>
                      <a:endParaRPr lang="en-US" dirty="0"/>
                    </a:p>
                  </a:txBody>
                  <a:tcPr/>
                </a:tc>
                <a:tc>
                  <a:txBody>
                    <a:bodyPr/>
                    <a:lstStyle/>
                    <a:p>
                      <a:pPr lvl="0">
                        <a:buNone/>
                      </a:pPr>
                      <a:r>
                        <a:rPr lang="en-US" sz="1400" b="0" i="0" u="none" strike="noStrike" cap="none" dirty="0">
                          <a:solidFill>
                            <a:schemeClr val="dk1"/>
                          </a:solidFill>
                          <a:effectLst/>
                          <a:latin typeface="+mn-lt"/>
                          <a:ea typeface="+mn-ea"/>
                          <a:cs typeface="+mn-cs"/>
                          <a:sym typeface="Arial"/>
                        </a:rPr>
                        <a:t>Noise severely affects the prediction </a:t>
                      </a:r>
                      <a:endParaRPr lang="en-US" dirty="0"/>
                    </a:p>
                  </a:txBody>
                  <a:tcPr/>
                </a:tc>
                <a:extLst>
                  <a:ext uri="{0D108BD9-81ED-4DB2-BD59-A6C34878D82A}">
                    <a16:rowId xmlns:a16="http://schemas.microsoft.com/office/drawing/2014/main" val="847681876"/>
                  </a:ext>
                </a:extLst>
              </a:tr>
              <a:tr h="1416970">
                <a:tc>
                  <a:txBody>
                    <a:bodyPr/>
                    <a:lstStyle/>
                    <a:p>
                      <a:r>
                        <a:rPr lang="en-IN" sz="1400" b="0" i="0" u="none" strike="noStrike" cap="none" dirty="0">
                          <a:solidFill>
                            <a:schemeClr val="dk1"/>
                          </a:solidFill>
                          <a:effectLst/>
                          <a:latin typeface="+mn-lt"/>
                          <a:ea typeface="+mn-ea"/>
                          <a:cs typeface="+mn-cs"/>
                          <a:sym typeface="Arial"/>
                        </a:rPr>
                        <a:t>4.Counterfeit Currency Recognition Using Deep Learning: A Review</a:t>
                      </a:r>
                    </a:p>
                    <a:p>
                      <a:endParaRPr lang="en-IN" sz="1400" b="0" i="0" u="none" strike="noStrike" cap="none" dirty="0">
                        <a:solidFill>
                          <a:schemeClr val="dk1"/>
                        </a:solidFill>
                        <a:effectLst/>
                        <a:latin typeface="+mn-lt"/>
                        <a:ea typeface="+mn-ea"/>
                        <a:cs typeface="+mn-cs"/>
                        <a:sym typeface="Arial"/>
                      </a:endParaRPr>
                    </a:p>
                    <a:p>
                      <a:pPr lvl="0" algn="l">
                        <a:lnSpc>
                          <a:spcPct val="100000"/>
                        </a:lnSpc>
                        <a:spcBef>
                          <a:spcPts val="0"/>
                        </a:spcBef>
                        <a:spcAft>
                          <a:spcPts val="0"/>
                        </a:spcAft>
                        <a:buNone/>
                      </a:pPr>
                      <a:endParaRPr lang="en-US" dirty="0"/>
                    </a:p>
                  </a:txBody>
                  <a:tcPr/>
                </a:tc>
                <a:tc>
                  <a:txBody>
                    <a:bodyPr/>
                    <a:lstStyle/>
                    <a:p>
                      <a:r>
                        <a:rPr lang="en-US" dirty="0"/>
                        <a:t>2021</a:t>
                      </a:r>
                    </a:p>
                  </a:txBody>
                  <a:tcPr/>
                </a:tc>
                <a:tc>
                  <a:txBody>
                    <a:bodyPr/>
                    <a:lstStyle/>
                    <a:p>
                      <a:r>
                        <a:rPr lang="en-US" dirty="0"/>
                        <a:t>ISSN</a:t>
                      </a:r>
                    </a:p>
                  </a:txBody>
                  <a:tcPr/>
                </a:tc>
                <a:tc>
                  <a:txBody>
                    <a:bodyPr/>
                    <a:lstStyle/>
                    <a:p>
                      <a:pPr lvl="0" algn="l">
                        <a:lnSpc>
                          <a:spcPct val="100000"/>
                        </a:lnSpc>
                        <a:spcBef>
                          <a:spcPts val="0"/>
                        </a:spcBef>
                        <a:spcAft>
                          <a:spcPts val="0"/>
                        </a:spcAft>
                        <a:buNone/>
                      </a:pPr>
                      <a:r>
                        <a:rPr lang="en-US" sz="1400" b="0" i="0" u="none" strike="noStrike" cap="none" dirty="0">
                          <a:solidFill>
                            <a:schemeClr val="dk1"/>
                          </a:solidFill>
                          <a:effectLst/>
                          <a:latin typeface="+mn-lt"/>
                          <a:ea typeface="+mn-ea"/>
                          <a:cs typeface="+mn-cs"/>
                          <a:sym typeface="Arial"/>
                        </a:rPr>
                        <a:t>Identifies counterfeit notes without manually extracting image features. The model learns from the created dataset and can detect a counterfeit note by training it on it</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The training phase can take a long time, if the machine does not have a powerful GPU and a CNN needs a big Data-set to process and train the neural network.</a:t>
                      </a:r>
                      <a:endParaRPr lang="en-US" dirty="0"/>
                    </a:p>
                  </a:txBody>
                  <a:tcPr/>
                </a:tc>
                <a:extLst>
                  <a:ext uri="{0D108BD9-81ED-4DB2-BD59-A6C34878D82A}">
                    <a16:rowId xmlns:a16="http://schemas.microsoft.com/office/drawing/2014/main" val="2424476626"/>
                  </a:ext>
                </a:extLst>
              </a:tr>
            </a:tbl>
          </a:graphicData>
        </a:graphic>
      </p:graphicFrame>
    </p:spTree>
    <p:extLst>
      <p:ext uri="{BB962C8B-B14F-4D97-AF65-F5344CB8AC3E}">
        <p14:creationId xmlns:p14="http://schemas.microsoft.com/office/powerpoint/2010/main" val="410126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44">
            <a:extLst>
              <a:ext uri="{FF2B5EF4-FFF2-40B4-BE49-F238E27FC236}">
                <a16:creationId xmlns:a16="http://schemas.microsoft.com/office/drawing/2014/main" id="{2B4523DC-22C1-7FDD-9650-9F3FC48D9E3E}"/>
              </a:ext>
            </a:extLst>
          </p:cNvPr>
          <p:cNvSpPr/>
          <p:nvPr/>
        </p:nvSpPr>
        <p:spPr>
          <a:xfrm>
            <a:off x="3118763" y="742169"/>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 name="Google Shape;198;p44">
            <a:extLst>
              <a:ext uri="{FF2B5EF4-FFF2-40B4-BE49-F238E27FC236}">
                <a16:creationId xmlns:a16="http://schemas.microsoft.com/office/drawing/2014/main" id="{3A3722A3-50A3-FC87-2F93-FF82265AF0E8}"/>
              </a:ext>
            </a:extLst>
          </p:cNvPr>
          <p:cNvSpPr txBox="1"/>
          <p:nvPr/>
        </p:nvSpPr>
        <p:spPr>
          <a:xfrm>
            <a:off x="1211838" y="1064939"/>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graphicFrame>
        <p:nvGraphicFramePr>
          <p:cNvPr id="6" name="Table 2">
            <a:extLst>
              <a:ext uri="{FF2B5EF4-FFF2-40B4-BE49-F238E27FC236}">
                <a16:creationId xmlns:a16="http://schemas.microsoft.com/office/drawing/2014/main" id="{22E98002-32F3-ECD2-109C-537D880902F1}"/>
              </a:ext>
            </a:extLst>
          </p:cNvPr>
          <p:cNvGraphicFramePr>
            <a:graphicFrameLocks noGrp="1"/>
          </p:cNvGraphicFramePr>
          <p:nvPr>
            <p:extLst>
              <p:ext uri="{D42A27DB-BD31-4B8C-83A1-F6EECF244321}">
                <p14:modId xmlns:p14="http://schemas.microsoft.com/office/powerpoint/2010/main" val="3262536280"/>
              </p:ext>
            </p:extLst>
          </p:nvPr>
        </p:nvGraphicFramePr>
        <p:xfrm>
          <a:off x="445517" y="884882"/>
          <a:ext cx="11300965" cy="5046531"/>
        </p:xfrm>
        <a:graphic>
          <a:graphicData uri="http://schemas.openxmlformats.org/drawingml/2006/table">
            <a:tbl>
              <a:tblPr firstRow="1" bandRow="1">
                <a:tableStyleId>{5C22544A-7EE6-4342-B048-85BDC9FD1C3A}</a:tableStyleId>
              </a:tblPr>
              <a:tblGrid>
                <a:gridCol w="2260193">
                  <a:extLst>
                    <a:ext uri="{9D8B030D-6E8A-4147-A177-3AD203B41FA5}">
                      <a16:colId xmlns:a16="http://schemas.microsoft.com/office/drawing/2014/main" val="1111254410"/>
                    </a:ext>
                  </a:extLst>
                </a:gridCol>
                <a:gridCol w="2260193">
                  <a:extLst>
                    <a:ext uri="{9D8B030D-6E8A-4147-A177-3AD203B41FA5}">
                      <a16:colId xmlns:a16="http://schemas.microsoft.com/office/drawing/2014/main" val="1968346851"/>
                    </a:ext>
                  </a:extLst>
                </a:gridCol>
                <a:gridCol w="2260193">
                  <a:extLst>
                    <a:ext uri="{9D8B030D-6E8A-4147-A177-3AD203B41FA5}">
                      <a16:colId xmlns:a16="http://schemas.microsoft.com/office/drawing/2014/main" val="798510908"/>
                    </a:ext>
                  </a:extLst>
                </a:gridCol>
                <a:gridCol w="2260193">
                  <a:extLst>
                    <a:ext uri="{9D8B030D-6E8A-4147-A177-3AD203B41FA5}">
                      <a16:colId xmlns:a16="http://schemas.microsoft.com/office/drawing/2014/main" val="3570415204"/>
                    </a:ext>
                  </a:extLst>
                </a:gridCol>
                <a:gridCol w="2260193">
                  <a:extLst>
                    <a:ext uri="{9D8B030D-6E8A-4147-A177-3AD203B41FA5}">
                      <a16:colId xmlns:a16="http://schemas.microsoft.com/office/drawing/2014/main" val="1399293989"/>
                    </a:ext>
                  </a:extLst>
                </a:gridCol>
              </a:tblGrid>
              <a:tr h="1281618">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2179953">
                <a:tc>
                  <a:txBody>
                    <a:bodyPr/>
                    <a:lstStyle/>
                    <a:p>
                      <a:r>
                        <a:rPr lang="en-US" sz="1400" b="0" i="0" u="none" strike="noStrike" cap="none" dirty="0">
                          <a:solidFill>
                            <a:schemeClr val="dk1"/>
                          </a:solidFill>
                          <a:effectLst/>
                          <a:latin typeface="+mn-lt"/>
                          <a:ea typeface="+mn-ea"/>
                          <a:cs typeface="+mn-cs"/>
                          <a:sym typeface="Arial"/>
                        </a:rPr>
                        <a:t>5.FAKE CURRENCY DETECTION USING MACHINE LEARNING</a:t>
                      </a:r>
                    </a:p>
                  </a:txBody>
                  <a:tcPr/>
                </a:tc>
                <a:tc>
                  <a:txBody>
                    <a:bodyPr/>
                    <a:lstStyle/>
                    <a:p>
                      <a:r>
                        <a:rPr lang="en-IN" sz="1400" b="0" i="0" u="none" strike="noStrike" cap="none" dirty="0">
                          <a:solidFill>
                            <a:schemeClr val="dk1"/>
                          </a:solidFill>
                          <a:effectLst/>
                          <a:latin typeface="+mn-lt"/>
                          <a:ea typeface="+mn-ea"/>
                          <a:cs typeface="+mn-cs"/>
                          <a:sym typeface="Arial"/>
                        </a:rPr>
                        <a:t>September 2020</a:t>
                      </a:r>
                      <a:endParaRPr lang="en-US" dirty="0"/>
                    </a:p>
                  </a:txBody>
                  <a:tcPr/>
                </a:tc>
                <a:tc>
                  <a:txBody>
                    <a:bodyPr/>
                    <a:lstStyle/>
                    <a:p>
                      <a:pPr lvl="0">
                        <a:buNone/>
                      </a:pPr>
                      <a:r>
                        <a:rPr lang="en-US" dirty="0"/>
                        <a:t>International Journal of Engineering Research &amp; Technology (IJERT)</a:t>
                      </a:r>
                    </a:p>
                  </a:txBody>
                  <a:tcPr/>
                </a:tc>
                <a:tc>
                  <a:txBody>
                    <a:bodyPr/>
                    <a:lstStyle/>
                    <a:p>
                      <a:pPr lvl="0">
                        <a:buNone/>
                      </a:pPr>
                      <a:r>
                        <a:rPr lang="en-US" sz="1400" b="0" i="0" u="none" strike="noStrike" cap="none" dirty="0">
                          <a:solidFill>
                            <a:schemeClr val="dk1"/>
                          </a:solidFill>
                          <a:effectLst/>
                          <a:latin typeface="+mn-lt"/>
                          <a:ea typeface="+mn-ea"/>
                          <a:cs typeface="+mn-cs"/>
                          <a:sym typeface="Arial"/>
                        </a:rPr>
                        <a:t>The detection accuracy is most accurate since the currency characteristics features are learned through layer by layer.</a:t>
                      </a:r>
                      <a:endParaRPr lang="en-US" dirty="0"/>
                    </a:p>
                  </a:txBody>
                  <a:tcPr/>
                </a:tc>
                <a:tc>
                  <a:txBody>
                    <a:bodyPr/>
                    <a:lstStyle/>
                    <a:p>
                      <a:pPr lvl="0">
                        <a:buNone/>
                      </a:pPr>
                      <a:r>
                        <a:rPr lang="en-US" sz="1400" b="0" i="0" u="none" strike="noStrike" cap="none" dirty="0">
                          <a:solidFill>
                            <a:schemeClr val="dk1"/>
                          </a:solidFill>
                          <a:effectLst/>
                          <a:latin typeface="+mn-lt"/>
                          <a:ea typeface="+mn-ea"/>
                          <a:cs typeface="+mn-cs"/>
                          <a:sym typeface="Arial"/>
                        </a:rPr>
                        <a:t>If the images contain some degree of</a:t>
                      </a:r>
                      <a:r>
                        <a:rPr lang="en-US" sz="1400" b="1" i="0" u="none" strike="noStrike" cap="none" dirty="0">
                          <a:solidFill>
                            <a:schemeClr val="dk1"/>
                          </a:solidFill>
                          <a:effectLst/>
                          <a:latin typeface="+mn-lt"/>
                          <a:ea typeface="+mn-ea"/>
                          <a:cs typeface="+mn-cs"/>
                          <a:sym typeface="Arial"/>
                        </a:rPr>
                        <a:t> tilt or rotation</a:t>
                      </a:r>
                      <a:r>
                        <a:rPr lang="en-US" sz="1400" b="0" i="0" u="none" strike="noStrike" cap="none" dirty="0">
                          <a:solidFill>
                            <a:schemeClr val="dk1"/>
                          </a:solidFill>
                          <a:effectLst/>
                          <a:latin typeface="+mn-lt"/>
                          <a:ea typeface="+mn-ea"/>
                          <a:cs typeface="+mn-cs"/>
                          <a:sym typeface="Arial"/>
                        </a:rPr>
                        <a:t> then model usually have difficulty in classifying the image</a:t>
                      </a:r>
                      <a:endParaRPr lang="en-US" dirty="0"/>
                    </a:p>
                  </a:txBody>
                  <a:tcPr/>
                </a:tc>
                <a:extLst>
                  <a:ext uri="{0D108BD9-81ED-4DB2-BD59-A6C34878D82A}">
                    <a16:rowId xmlns:a16="http://schemas.microsoft.com/office/drawing/2014/main" val="847681876"/>
                  </a:ext>
                </a:extLst>
              </a:tr>
              <a:tr h="1416970">
                <a:tc>
                  <a:txBody>
                    <a:bodyPr/>
                    <a:lstStyle/>
                    <a:p>
                      <a:pPr lvl="0">
                        <a:buNone/>
                      </a:pPr>
                      <a:r>
                        <a:rPr lang="en-US" sz="1400" b="0" i="0" u="none" strike="noStrike" cap="none" dirty="0">
                          <a:solidFill>
                            <a:schemeClr val="dk1"/>
                          </a:solidFill>
                          <a:effectLst/>
                          <a:latin typeface="+mn-lt"/>
                          <a:ea typeface="+mn-ea"/>
                          <a:cs typeface="+mn-cs"/>
                          <a:sym typeface="Arial"/>
                        </a:rPr>
                        <a:t>6.Recognition of Fake Currency Note using Convolutional Neural Networks</a:t>
                      </a:r>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5th March 2019</a:t>
                      </a:r>
                      <a:endParaRPr lang="en-US" dirty="0"/>
                    </a:p>
                  </a:txBody>
                  <a:tcPr/>
                </a:tc>
                <a:tc>
                  <a:txBody>
                    <a:bodyPr/>
                    <a:lstStyle/>
                    <a:p>
                      <a:r>
                        <a:rPr lang="en-US" dirty="0"/>
                        <a:t>International Journal of Innovative Technology and Exploring Engineering</a:t>
                      </a:r>
                    </a:p>
                  </a:txBody>
                  <a:tcPr/>
                </a:tc>
                <a:tc>
                  <a:txBody>
                    <a:bodyPr/>
                    <a:lstStyle/>
                    <a:p>
                      <a:pPr lvl="0" algn="l">
                        <a:lnSpc>
                          <a:spcPct val="100000"/>
                        </a:lnSpc>
                        <a:spcBef>
                          <a:spcPts val="0"/>
                        </a:spcBef>
                        <a:spcAft>
                          <a:spcPts val="0"/>
                        </a:spcAft>
                        <a:buNone/>
                      </a:pPr>
                      <a:r>
                        <a:rPr lang="en-US" sz="1400" b="0" i="0" u="none" strike="noStrike" cap="none" dirty="0">
                          <a:solidFill>
                            <a:schemeClr val="dk1"/>
                          </a:solidFill>
                          <a:effectLst/>
                          <a:latin typeface="+mn-lt"/>
                          <a:ea typeface="+mn-ea"/>
                          <a:cs typeface="+mn-cs"/>
                          <a:sym typeface="Arial"/>
                        </a:rPr>
                        <a:t>Only need lot of computations for pre-processing step. No need of feature extraction.</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Initial cost can be high depending on the system used,</a:t>
                      </a:r>
                    </a:p>
                    <a:p>
                      <a:r>
                        <a:rPr lang="en-US" sz="1400" b="0" i="0" u="none" strike="noStrike" cap="none" dirty="0">
                          <a:solidFill>
                            <a:schemeClr val="dk1"/>
                          </a:solidFill>
                          <a:effectLst/>
                          <a:latin typeface="+mn-lt"/>
                          <a:ea typeface="+mn-ea"/>
                          <a:cs typeface="+mn-cs"/>
                          <a:sym typeface="Arial"/>
                        </a:rPr>
                        <a:t>Memory card problems, higher cost, Battery consumption.</a:t>
                      </a:r>
                    </a:p>
                    <a:p>
                      <a:endParaRPr lang="en-US" dirty="0"/>
                    </a:p>
                  </a:txBody>
                  <a:tcPr/>
                </a:tc>
                <a:extLst>
                  <a:ext uri="{0D108BD9-81ED-4DB2-BD59-A6C34878D82A}">
                    <a16:rowId xmlns:a16="http://schemas.microsoft.com/office/drawing/2014/main" val="2424476626"/>
                  </a:ext>
                </a:extLst>
              </a:tr>
            </a:tbl>
          </a:graphicData>
        </a:graphic>
      </p:graphicFrame>
    </p:spTree>
    <p:extLst>
      <p:ext uri="{BB962C8B-B14F-4D97-AF65-F5344CB8AC3E}">
        <p14:creationId xmlns:p14="http://schemas.microsoft.com/office/powerpoint/2010/main" val="849142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7;p44">
            <a:extLst>
              <a:ext uri="{FF2B5EF4-FFF2-40B4-BE49-F238E27FC236}">
                <a16:creationId xmlns:a16="http://schemas.microsoft.com/office/drawing/2014/main" id="{30EBEFDC-9EBD-F2EF-A26F-809658EE163D}"/>
              </a:ext>
            </a:extLst>
          </p:cNvPr>
          <p:cNvSpPr/>
          <p:nvPr/>
        </p:nvSpPr>
        <p:spPr>
          <a:xfrm>
            <a:off x="3118763" y="742169"/>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 name="Google Shape;198;p44">
            <a:extLst>
              <a:ext uri="{FF2B5EF4-FFF2-40B4-BE49-F238E27FC236}">
                <a16:creationId xmlns:a16="http://schemas.microsoft.com/office/drawing/2014/main" id="{F447F710-9F04-9D92-F076-5DEFDC3ED921}"/>
              </a:ext>
            </a:extLst>
          </p:cNvPr>
          <p:cNvSpPr txBox="1"/>
          <p:nvPr/>
        </p:nvSpPr>
        <p:spPr>
          <a:xfrm>
            <a:off x="1211838" y="1064939"/>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graphicFrame>
        <p:nvGraphicFramePr>
          <p:cNvPr id="8" name="Table 2">
            <a:extLst>
              <a:ext uri="{FF2B5EF4-FFF2-40B4-BE49-F238E27FC236}">
                <a16:creationId xmlns:a16="http://schemas.microsoft.com/office/drawing/2014/main" id="{C25BEA37-1F1A-A82A-B104-B9F7079D86FD}"/>
              </a:ext>
            </a:extLst>
          </p:cNvPr>
          <p:cNvGraphicFramePr>
            <a:graphicFrameLocks noGrp="1"/>
          </p:cNvGraphicFramePr>
          <p:nvPr>
            <p:extLst>
              <p:ext uri="{D42A27DB-BD31-4B8C-83A1-F6EECF244321}">
                <p14:modId xmlns:p14="http://schemas.microsoft.com/office/powerpoint/2010/main" val="22631313"/>
              </p:ext>
            </p:extLst>
          </p:nvPr>
        </p:nvGraphicFramePr>
        <p:xfrm>
          <a:off x="445517" y="884882"/>
          <a:ext cx="11300965" cy="5046531"/>
        </p:xfrm>
        <a:graphic>
          <a:graphicData uri="http://schemas.openxmlformats.org/drawingml/2006/table">
            <a:tbl>
              <a:tblPr firstRow="1" bandRow="1">
                <a:tableStyleId>{5C22544A-7EE6-4342-B048-85BDC9FD1C3A}</a:tableStyleId>
              </a:tblPr>
              <a:tblGrid>
                <a:gridCol w="2260193">
                  <a:extLst>
                    <a:ext uri="{9D8B030D-6E8A-4147-A177-3AD203B41FA5}">
                      <a16:colId xmlns:a16="http://schemas.microsoft.com/office/drawing/2014/main" val="1111254410"/>
                    </a:ext>
                  </a:extLst>
                </a:gridCol>
                <a:gridCol w="2260193">
                  <a:extLst>
                    <a:ext uri="{9D8B030D-6E8A-4147-A177-3AD203B41FA5}">
                      <a16:colId xmlns:a16="http://schemas.microsoft.com/office/drawing/2014/main" val="1968346851"/>
                    </a:ext>
                  </a:extLst>
                </a:gridCol>
                <a:gridCol w="2260193">
                  <a:extLst>
                    <a:ext uri="{9D8B030D-6E8A-4147-A177-3AD203B41FA5}">
                      <a16:colId xmlns:a16="http://schemas.microsoft.com/office/drawing/2014/main" val="798510908"/>
                    </a:ext>
                  </a:extLst>
                </a:gridCol>
                <a:gridCol w="2260193">
                  <a:extLst>
                    <a:ext uri="{9D8B030D-6E8A-4147-A177-3AD203B41FA5}">
                      <a16:colId xmlns:a16="http://schemas.microsoft.com/office/drawing/2014/main" val="3570415204"/>
                    </a:ext>
                  </a:extLst>
                </a:gridCol>
                <a:gridCol w="2260193">
                  <a:extLst>
                    <a:ext uri="{9D8B030D-6E8A-4147-A177-3AD203B41FA5}">
                      <a16:colId xmlns:a16="http://schemas.microsoft.com/office/drawing/2014/main" val="1399293989"/>
                    </a:ext>
                  </a:extLst>
                </a:gridCol>
              </a:tblGrid>
              <a:tr h="1281618">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2179953">
                <a:tc>
                  <a:txBody>
                    <a:bodyPr/>
                    <a:lstStyle/>
                    <a:p>
                      <a:endParaRPr lang="en-US" sz="1400" b="0" i="0" u="none" strike="noStrike" cap="none" dirty="0">
                        <a:solidFill>
                          <a:schemeClr val="dk1"/>
                        </a:solidFill>
                        <a:effectLst/>
                        <a:latin typeface="+mn-lt"/>
                        <a:ea typeface="+mn-ea"/>
                        <a:cs typeface="+mn-cs"/>
                        <a:sym typeface="Arial"/>
                      </a:endParaRPr>
                    </a:p>
                  </a:txBody>
                  <a:tcPr/>
                </a:tc>
                <a:tc>
                  <a:txBody>
                    <a:bodyPr/>
                    <a:lstStyle/>
                    <a:p>
                      <a:r>
                        <a:rPr lang="en-IN" sz="1400" b="0" i="0" u="none" strike="noStrike" cap="none" dirty="0">
                          <a:solidFill>
                            <a:schemeClr val="dk1"/>
                          </a:solidFill>
                          <a:effectLst/>
                          <a:latin typeface="+mn-lt"/>
                          <a:ea typeface="+mn-ea"/>
                          <a:cs typeface="+mn-cs"/>
                          <a:sym typeface="Arial"/>
                        </a:rPr>
                        <a:t>September 2020</a:t>
                      </a:r>
                      <a:endParaRPr lang="en-US" dirty="0"/>
                    </a:p>
                  </a:txBody>
                  <a:tcPr/>
                </a:tc>
                <a:tc>
                  <a:txBody>
                    <a:bodyPr/>
                    <a:lstStyle/>
                    <a:p>
                      <a:pPr lvl="0">
                        <a:buNone/>
                      </a:pPr>
                      <a:endParaRPr lang="en-US" dirty="0"/>
                    </a:p>
                  </a:txBody>
                  <a:tcPr/>
                </a:tc>
                <a:tc>
                  <a:txBody>
                    <a:bodyPr/>
                    <a:lstStyle/>
                    <a:p>
                      <a:pPr lvl="0">
                        <a:buNone/>
                      </a:pPr>
                      <a:r>
                        <a:rPr lang="en-US" sz="1400" b="0" i="0" u="none" strike="noStrike" cap="none" dirty="0">
                          <a:solidFill>
                            <a:schemeClr val="dk1"/>
                          </a:solidFill>
                          <a:effectLst/>
                          <a:latin typeface="+mn-lt"/>
                          <a:ea typeface="+mn-ea"/>
                          <a:cs typeface="+mn-cs"/>
                          <a:sym typeface="Arial"/>
                        </a:rPr>
                        <a:t>The detection accuracy is most accurate since the currency characteristics features are learned through layer by layer.</a:t>
                      </a:r>
                      <a:endParaRPr lang="en-US" dirty="0"/>
                    </a:p>
                  </a:txBody>
                  <a:tcPr/>
                </a:tc>
                <a:tc>
                  <a:txBody>
                    <a:bodyPr/>
                    <a:lstStyle/>
                    <a:p>
                      <a:pPr lvl="0">
                        <a:buNone/>
                      </a:pPr>
                      <a:r>
                        <a:rPr lang="en-US" sz="1400" b="0" i="0" u="none" strike="noStrike" cap="none" dirty="0">
                          <a:solidFill>
                            <a:schemeClr val="dk1"/>
                          </a:solidFill>
                          <a:effectLst/>
                          <a:latin typeface="+mn-lt"/>
                          <a:ea typeface="+mn-ea"/>
                          <a:cs typeface="+mn-cs"/>
                          <a:sym typeface="Arial"/>
                        </a:rPr>
                        <a:t>If the images contain some degree of</a:t>
                      </a:r>
                      <a:r>
                        <a:rPr lang="en-US" sz="1400" b="1" i="0" u="none" strike="noStrike" cap="none" dirty="0">
                          <a:solidFill>
                            <a:schemeClr val="dk1"/>
                          </a:solidFill>
                          <a:effectLst/>
                          <a:latin typeface="+mn-lt"/>
                          <a:ea typeface="+mn-ea"/>
                          <a:cs typeface="+mn-cs"/>
                          <a:sym typeface="Arial"/>
                        </a:rPr>
                        <a:t> tilt or rotation</a:t>
                      </a:r>
                      <a:r>
                        <a:rPr lang="en-US" sz="1400" b="0" i="0" u="none" strike="noStrike" cap="none" dirty="0">
                          <a:solidFill>
                            <a:schemeClr val="dk1"/>
                          </a:solidFill>
                          <a:effectLst/>
                          <a:latin typeface="+mn-lt"/>
                          <a:ea typeface="+mn-ea"/>
                          <a:cs typeface="+mn-cs"/>
                          <a:sym typeface="Arial"/>
                        </a:rPr>
                        <a:t> then model usually have difficulty in classifying the image</a:t>
                      </a:r>
                      <a:endParaRPr lang="en-US" dirty="0"/>
                    </a:p>
                  </a:txBody>
                  <a:tcPr/>
                </a:tc>
                <a:extLst>
                  <a:ext uri="{0D108BD9-81ED-4DB2-BD59-A6C34878D82A}">
                    <a16:rowId xmlns:a16="http://schemas.microsoft.com/office/drawing/2014/main" val="847681876"/>
                  </a:ext>
                </a:extLst>
              </a:tr>
              <a:tr h="1416970">
                <a:tc>
                  <a:txBody>
                    <a:bodyPr/>
                    <a:lstStyle/>
                    <a:p>
                      <a:pPr lvl="0">
                        <a:buNone/>
                      </a:pPr>
                      <a:r>
                        <a:rPr lang="en-US" sz="1400" b="0" i="0" u="none" strike="noStrike" cap="none" dirty="0">
                          <a:solidFill>
                            <a:schemeClr val="dk1"/>
                          </a:solidFill>
                          <a:effectLst/>
                          <a:latin typeface="+mn-lt"/>
                          <a:ea typeface="+mn-ea"/>
                          <a:cs typeface="+mn-cs"/>
                          <a:sym typeface="Arial"/>
                        </a:rPr>
                        <a:t>6.Recognition of Fake Currency Note using Convolutional Neural Networks</a:t>
                      </a:r>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5th March 2019</a:t>
                      </a:r>
                      <a:endParaRPr lang="en-US" dirty="0"/>
                    </a:p>
                  </a:txBody>
                  <a:tcPr/>
                </a:tc>
                <a:tc>
                  <a:txBody>
                    <a:bodyPr/>
                    <a:lstStyle/>
                    <a:p>
                      <a:r>
                        <a:rPr lang="en-US" dirty="0"/>
                        <a:t>-</a:t>
                      </a:r>
                    </a:p>
                  </a:txBody>
                  <a:tcPr/>
                </a:tc>
                <a:tc>
                  <a:txBody>
                    <a:bodyPr/>
                    <a:lstStyle/>
                    <a:p>
                      <a:pPr lvl="0" algn="l">
                        <a:lnSpc>
                          <a:spcPct val="100000"/>
                        </a:lnSpc>
                        <a:spcBef>
                          <a:spcPts val="0"/>
                        </a:spcBef>
                        <a:spcAft>
                          <a:spcPts val="0"/>
                        </a:spcAft>
                        <a:buNone/>
                      </a:pPr>
                      <a:r>
                        <a:rPr lang="en-US" sz="1400" b="0" i="0" u="none" strike="noStrike" cap="none" dirty="0">
                          <a:solidFill>
                            <a:schemeClr val="dk1"/>
                          </a:solidFill>
                          <a:effectLst/>
                          <a:latin typeface="+mn-lt"/>
                          <a:ea typeface="+mn-ea"/>
                          <a:cs typeface="+mn-cs"/>
                          <a:sym typeface="Arial"/>
                        </a:rPr>
                        <a:t>Only need lot of computations for pre-processing step. No need of feature extraction.</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Initial cost can be high depending on the system used,</a:t>
                      </a:r>
                    </a:p>
                    <a:p>
                      <a:r>
                        <a:rPr lang="en-US" sz="1400" b="0" i="0" u="none" strike="noStrike" cap="none" dirty="0">
                          <a:solidFill>
                            <a:schemeClr val="dk1"/>
                          </a:solidFill>
                          <a:effectLst/>
                          <a:latin typeface="+mn-lt"/>
                          <a:ea typeface="+mn-ea"/>
                          <a:cs typeface="+mn-cs"/>
                          <a:sym typeface="Arial"/>
                        </a:rPr>
                        <a:t>Memory card problems, higher cost, Battery consumption.</a:t>
                      </a:r>
                    </a:p>
                    <a:p>
                      <a:endParaRPr lang="en-US" dirty="0"/>
                    </a:p>
                  </a:txBody>
                  <a:tcPr/>
                </a:tc>
                <a:extLst>
                  <a:ext uri="{0D108BD9-81ED-4DB2-BD59-A6C34878D82A}">
                    <a16:rowId xmlns:a16="http://schemas.microsoft.com/office/drawing/2014/main" val="2424476626"/>
                  </a:ext>
                </a:extLst>
              </a:tr>
            </a:tbl>
          </a:graphicData>
        </a:graphic>
      </p:graphicFrame>
      <p:sp>
        <p:nvSpPr>
          <p:cNvPr id="9" name="Google Shape;197;p44">
            <a:extLst>
              <a:ext uri="{FF2B5EF4-FFF2-40B4-BE49-F238E27FC236}">
                <a16:creationId xmlns:a16="http://schemas.microsoft.com/office/drawing/2014/main" id="{21208567-5E92-6499-4B06-849AEBA40002}"/>
              </a:ext>
            </a:extLst>
          </p:cNvPr>
          <p:cNvSpPr/>
          <p:nvPr/>
        </p:nvSpPr>
        <p:spPr>
          <a:xfrm>
            <a:off x="3118763" y="742169"/>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198;p44">
            <a:extLst>
              <a:ext uri="{FF2B5EF4-FFF2-40B4-BE49-F238E27FC236}">
                <a16:creationId xmlns:a16="http://schemas.microsoft.com/office/drawing/2014/main" id="{6F2C4099-0F83-EE95-1A6F-1B91A22EC32C}"/>
              </a:ext>
            </a:extLst>
          </p:cNvPr>
          <p:cNvSpPr txBox="1"/>
          <p:nvPr/>
        </p:nvSpPr>
        <p:spPr>
          <a:xfrm>
            <a:off x="1211838" y="1064939"/>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graphicFrame>
        <p:nvGraphicFramePr>
          <p:cNvPr id="11" name="Table 2">
            <a:extLst>
              <a:ext uri="{FF2B5EF4-FFF2-40B4-BE49-F238E27FC236}">
                <a16:creationId xmlns:a16="http://schemas.microsoft.com/office/drawing/2014/main" id="{94DB9356-82BE-835B-183B-62D30492B503}"/>
              </a:ext>
            </a:extLst>
          </p:cNvPr>
          <p:cNvGraphicFramePr>
            <a:graphicFrameLocks noGrp="1"/>
          </p:cNvGraphicFramePr>
          <p:nvPr>
            <p:extLst>
              <p:ext uri="{D42A27DB-BD31-4B8C-83A1-F6EECF244321}">
                <p14:modId xmlns:p14="http://schemas.microsoft.com/office/powerpoint/2010/main" val="4033275647"/>
              </p:ext>
            </p:extLst>
          </p:nvPr>
        </p:nvGraphicFramePr>
        <p:xfrm>
          <a:off x="445517" y="884882"/>
          <a:ext cx="11300965" cy="4878541"/>
        </p:xfrm>
        <a:graphic>
          <a:graphicData uri="http://schemas.openxmlformats.org/drawingml/2006/table">
            <a:tbl>
              <a:tblPr firstRow="1" bandRow="1">
                <a:tableStyleId>{5C22544A-7EE6-4342-B048-85BDC9FD1C3A}</a:tableStyleId>
              </a:tblPr>
              <a:tblGrid>
                <a:gridCol w="2260193">
                  <a:extLst>
                    <a:ext uri="{9D8B030D-6E8A-4147-A177-3AD203B41FA5}">
                      <a16:colId xmlns:a16="http://schemas.microsoft.com/office/drawing/2014/main" val="1111254410"/>
                    </a:ext>
                  </a:extLst>
                </a:gridCol>
                <a:gridCol w="2260193">
                  <a:extLst>
                    <a:ext uri="{9D8B030D-6E8A-4147-A177-3AD203B41FA5}">
                      <a16:colId xmlns:a16="http://schemas.microsoft.com/office/drawing/2014/main" val="1968346851"/>
                    </a:ext>
                  </a:extLst>
                </a:gridCol>
                <a:gridCol w="2260193">
                  <a:extLst>
                    <a:ext uri="{9D8B030D-6E8A-4147-A177-3AD203B41FA5}">
                      <a16:colId xmlns:a16="http://schemas.microsoft.com/office/drawing/2014/main" val="798510908"/>
                    </a:ext>
                  </a:extLst>
                </a:gridCol>
                <a:gridCol w="2260193">
                  <a:extLst>
                    <a:ext uri="{9D8B030D-6E8A-4147-A177-3AD203B41FA5}">
                      <a16:colId xmlns:a16="http://schemas.microsoft.com/office/drawing/2014/main" val="3570415204"/>
                    </a:ext>
                  </a:extLst>
                </a:gridCol>
                <a:gridCol w="2260193">
                  <a:extLst>
                    <a:ext uri="{9D8B030D-6E8A-4147-A177-3AD203B41FA5}">
                      <a16:colId xmlns:a16="http://schemas.microsoft.com/office/drawing/2014/main" val="1399293989"/>
                    </a:ext>
                  </a:extLst>
                </a:gridCol>
              </a:tblGrid>
              <a:tr h="1281618">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2179953">
                <a:tc>
                  <a:txBody>
                    <a:bodyPr/>
                    <a:lstStyle/>
                    <a:p>
                      <a:r>
                        <a:rPr lang="en-US" sz="1400" b="0" i="0" u="none" strike="noStrike" cap="none" dirty="0">
                          <a:solidFill>
                            <a:schemeClr val="dk1"/>
                          </a:solidFill>
                          <a:effectLst/>
                          <a:latin typeface="+mn-lt"/>
                          <a:ea typeface="+mn-ea"/>
                          <a:cs typeface="+mn-cs"/>
                          <a:sym typeface="Arial"/>
                        </a:rPr>
                        <a:t>7.FAKE CURRENCY DETECTION USING DEEP LEARNING</a:t>
                      </a:r>
                    </a:p>
                  </a:txBody>
                  <a:tcPr/>
                </a:tc>
                <a:tc>
                  <a:txBody>
                    <a:bodyPr/>
                    <a:lstStyle/>
                    <a:p>
                      <a:r>
                        <a:rPr lang="en-IN" sz="1400" b="0" i="0" u="none" strike="noStrike" cap="none" dirty="0">
                          <a:solidFill>
                            <a:schemeClr val="dk1"/>
                          </a:solidFill>
                          <a:effectLst/>
                          <a:latin typeface="+mn-lt"/>
                          <a:ea typeface="+mn-ea"/>
                          <a:cs typeface="+mn-cs"/>
                          <a:sym typeface="Arial"/>
                        </a:rPr>
                        <a:t>April 2022</a:t>
                      </a:r>
                      <a:endParaRPr lang="en-US" dirty="0"/>
                    </a:p>
                  </a:txBody>
                  <a:tcPr/>
                </a:tc>
                <a:tc>
                  <a:txBody>
                    <a:bodyPr/>
                    <a:lstStyle/>
                    <a:p>
                      <a:pPr lvl="0">
                        <a:buNone/>
                      </a:pPr>
                      <a:r>
                        <a:rPr lang="en-US" dirty="0"/>
                        <a:t>Journal of emerging of technologies and innovative research</a:t>
                      </a:r>
                    </a:p>
                  </a:txBody>
                  <a:tcPr/>
                </a:tc>
                <a:tc>
                  <a:txBody>
                    <a:bodyPr/>
                    <a:lstStyle/>
                    <a:p>
                      <a:pPr lvl="0">
                        <a:buNone/>
                      </a:pPr>
                      <a:r>
                        <a:rPr lang="en-US" sz="1400" b="0" i="0" u="none" strike="noStrike" cap="none" dirty="0">
                          <a:solidFill>
                            <a:schemeClr val="dk1"/>
                          </a:solidFill>
                          <a:effectLst/>
                          <a:latin typeface="+mn-lt"/>
                          <a:ea typeface="+mn-ea"/>
                          <a:cs typeface="+mn-cs"/>
                          <a:sym typeface="Arial"/>
                        </a:rPr>
                        <a:t>Convolutional neural network based multimodal classes risk prediction model for limited notes with higher accuracy</a:t>
                      </a:r>
                      <a:endParaRPr lang="en-US" dirty="0"/>
                    </a:p>
                  </a:txBody>
                  <a:tcPr/>
                </a:tc>
                <a:tc>
                  <a:txBody>
                    <a:bodyPr/>
                    <a:lstStyle/>
                    <a:p>
                      <a:pPr lvl="0">
                        <a:buNone/>
                      </a:pPr>
                      <a:r>
                        <a:rPr lang="en-US" sz="1400" b="0" i="0" u="none" strike="noStrike" cap="none" dirty="0">
                          <a:solidFill>
                            <a:schemeClr val="dk1"/>
                          </a:solidFill>
                          <a:effectLst/>
                          <a:latin typeface="+mn-lt"/>
                          <a:ea typeface="+mn-ea"/>
                          <a:cs typeface="+mn-cs"/>
                          <a:sym typeface="Arial"/>
                        </a:rPr>
                        <a:t>Does not work on all the currencies</a:t>
                      </a:r>
                      <a:endParaRPr lang="en-US" dirty="0"/>
                    </a:p>
                  </a:txBody>
                  <a:tcPr/>
                </a:tc>
                <a:extLst>
                  <a:ext uri="{0D108BD9-81ED-4DB2-BD59-A6C34878D82A}">
                    <a16:rowId xmlns:a16="http://schemas.microsoft.com/office/drawing/2014/main" val="847681876"/>
                  </a:ext>
                </a:extLst>
              </a:tr>
              <a:tr h="1416970">
                <a:tc>
                  <a:txBody>
                    <a:bodyPr/>
                    <a:lstStyle/>
                    <a:p>
                      <a:pPr lvl="0">
                        <a:buNone/>
                      </a:pPr>
                      <a:r>
                        <a:rPr lang="en-US" sz="1400" b="0" i="0" u="none" strike="noStrike" cap="none" dirty="0">
                          <a:solidFill>
                            <a:schemeClr val="dk1"/>
                          </a:solidFill>
                          <a:effectLst/>
                          <a:latin typeface="+mn-lt"/>
                          <a:ea typeface="+mn-ea"/>
                          <a:cs typeface="+mn-cs"/>
                          <a:sym typeface="Arial"/>
                        </a:rPr>
                        <a:t>8.Fake Currency Detection using Deep Learning Technique</a:t>
                      </a:r>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2022</a:t>
                      </a:r>
                      <a:endParaRPr lang="en-US" dirty="0"/>
                    </a:p>
                  </a:txBody>
                  <a:tcPr/>
                </a:tc>
                <a:tc>
                  <a:txBody>
                    <a:bodyPr/>
                    <a:lstStyle/>
                    <a:p>
                      <a:r>
                        <a:rPr lang="en-US" dirty="0"/>
                        <a:t>-</a:t>
                      </a:r>
                    </a:p>
                  </a:txBody>
                  <a:tcPr/>
                </a:tc>
                <a:tc>
                  <a:txBody>
                    <a:bodyPr/>
                    <a:lstStyle/>
                    <a:p>
                      <a:pPr lvl="0" algn="l">
                        <a:lnSpc>
                          <a:spcPct val="100000"/>
                        </a:lnSpc>
                        <a:spcBef>
                          <a:spcPts val="0"/>
                        </a:spcBef>
                        <a:spcAft>
                          <a:spcPts val="0"/>
                        </a:spcAft>
                        <a:buNone/>
                      </a:pPr>
                      <a:r>
                        <a:rPr lang="en-US" sz="1400" b="0" i="0" u="none" strike="noStrike" cap="none" dirty="0">
                          <a:solidFill>
                            <a:schemeClr val="dk1"/>
                          </a:solidFill>
                          <a:effectLst/>
                          <a:latin typeface="+mn-lt"/>
                          <a:ea typeface="+mn-ea"/>
                          <a:cs typeface="+mn-cs"/>
                          <a:sym typeface="Arial"/>
                        </a:rPr>
                        <a:t>Uses Alex net, the detection accuracy is most accurate since the currency characteristics features are learned through layer by layer</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Verification to detect it uses the color information mined from currency but it leads to high risk of error</a:t>
                      </a:r>
                      <a:endParaRPr lang="en-US" dirty="0"/>
                    </a:p>
                  </a:txBody>
                  <a:tcPr/>
                </a:tc>
                <a:extLst>
                  <a:ext uri="{0D108BD9-81ED-4DB2-BD59-A6C34878D82A}">
                    <a16:rowId xmlns:a16="http://schemas.microsoft.com/office/drawing/2014/main" val="2424476626"/>
                  </a:ext>
                </a:extLst>
              </a:tr>
            </a:tbl>
          </a:graphicData>
        </a:graphic>
      </p:graphicFrame>
    </p:spTree>
    <p:extLst>
      <p:ext uri="{BB962C8B-B14F-4D97-AF65-F5344CB8AC3E}">
        <p14:creationId xmlns:p14="http://schemas.microsoft.com/office/powerpoint/2010/main" val="257464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44">
            <a:extLst>
              <a:ext uri="{FF2B5EF4-FFF2-40B4-BE49-F238E27FC236}">
                <a16:creationId xmlns:a16="http://schemas.microsoft.com/office/drawing/2014/main" id="{3E683F22-AA61-2070-553A-016CC8546BFD}"/>
              </a:ext>
            </a:extLst>
          </p:cNvPr>
          <p:cNvSpPr/>
          <p:nvPr/>
        </p:nvSpPr>
        <p:spPr>
          <a:xfrm>
            <a:off x="3118763" y="742169"/>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 name="Google Shape;198;p44">
            <a:extLst>
              <a:ext uri="{FF2B5EF4-FFF2-40B4-BE49-F238E27FC236}">
                <a16:creationId xmlns:a16="http://schemas.microsoft.com/office/drawing/2014/main" id="{1046AC40-AA73-336D-F4FF-CA23ABEF7248}"/>
              </a:ext>
            </a:extLst>
          </p:cNvPr>
          <p:cNvSpPr txBox="1"/>
          <p:nvPr/>
        </p:nvSpPr>
        <p:spPr>
          <a:xfrm>
            <a:off x="1211838" y="1064939"/>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graphicFrame>
        <p:nvGraphicFramePr>
          <p:cNvPr id="6" name="Table 2">
            <a:extLst>
              <a:ext uri="{FF2B5EF4-FFF2-40B4-BE49-F238E27FC236}">
                <a16:creationId xmlns:a16="http://schemas.microsoft.com/office/drawing/2014/main" id="{DE7A48AF-B9F9-F6F0-E400-F82688FA08D7}"/>
              </a:ext>
            </a:extLst>
          </p:cNvPr>
          <p:cNvGraphicFramePr>
            <a:graphicFrameLocks noGrp="1"/>
          </p:cNvGraphicFramePr>
          <p:nvPr>
            <p:extLst>
              <p:ext uri="{D42A27DB-BD31-4B8C-83A1-F6EECF244321}">
                <p14:modId xmlns:p14="http://schemas.microsoft.com/office/powerpoint/2010/main" val="234937328"/>
              </p:ext>
            </p:extLst>
          </p:nvPr>
        </p:nvGraphicFramePr>
        <p:xfrm>
          <a:off x="445517" y="884882"/>
          <a:ext cx="11300965" cy="3461571"/>
        </p:xfrm>
        <a:graphic>
          <a:graphicData uri="http://schemas.openxmlformats.org/drawingml/2006/table">
            <a:tbl>
              <a:tblPr firstRow="1" bandRow="1">
                <a:tableStyleId>{5C22544A-7EE6-4342-B048-85BDC9FD1C3A}</a:tableStyleId>
              </a:tblPr>
              <a:tblGrid>
                <a:gridCol w="2260193">
                  <a:extLst>
                    <a:ext uri="{9D8B030D-6E8A-4147-A177-3AD203B41FA5}">
                      <a16:colId xmlns:a16="http://schemas.microsoft.com/office/drawing/2014/main" val="1111254410"/>
                    </a:ext>
                  </a:extLst>
                </a:gridCol>
                <a:gridCol w="2260193">
                  <a:extLst>
                    <a:ext uri="{9D8B030D-6E8A-4147-A177-3AD203B41FA5}">
                      <a16:colId xmlns:a16="http://schemas.microsoft.com/office/drawing/2014/main" val="1968346851"/>
                    </a:ext>
                  </a:extLst>
                </a:gridCol>
                <a:gridCol w="2260193">
                  <a:extLst>
                    <a:ext uri="{9D8B030D-6E8A-4147-A177-3AD203B41FA5}">
                      <a16:colId xmlns:a16="http://schemas.microsoft.com/office/drawing/2014/main" val="798510908"/>
                    </a:ext>
                  </a:extLst>
                </a:gridCol>
                <a:gridCol w="2260193">
                  <a:extLst>
                    <a:ext uri="{9D8B030D-6E8A-4147-A177-3AD203B41FA5}">
                      <a16:colId xmlns:a16="http://schemas.microsoft.com/office/drawing/2014/main" val="3570415204"/>
                    </a:ext>
                  </a:extLst>
                </a:gridCol>
                <a:gridCol w="2260193">
                  <a:extLst>
                    <a:ext uri="{9D8B030D-6E8A-4147-A177-3AD203B41FA5}">
                      <a16:colId xmlns:a16="http://schemas.microsoft.com/office/drawing/2014/main" val="1399293989"/>
                    </a:ext>
                  </a:extLst>
                </a:gridCol>
              </a:tblGrid>
              <a:tr h="1281618">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2179953">
                <a:tc>
                  <a:txBody>
                    <a:bodyPr/>
                    <a:lstStyle/>
                    <a:p>
                      <a:endParaRPr lang="en-US" sz="1400" b="0" i="0" u="none" strike="noStrike" cap="none" dirty="0">
                        <a:solidFill>
                          <a:schemeClr val="dk1"/>
                        </a:solidFill>
                        <a:effectLst/>
                        <a:latin typeface="+mn-lt"/>
                        <a:ea typeface="+mn-ea"/>
                        <a:cs typeface="+mn-cs"/>
                        <a:sym typeface="Arial"/>
                      </a:endParaRPr>
                    </a:p>
                  </a:txBody>
                  <a:tcPr/>
                </a:tc>
                <a:tc>
                  <a:txBody>
                    <a:bodyPr/>
                    <a:lstStyle/>
                    <a:p>
                      <a:r>
                        <a:rPr lang="en-IN" sz="1400" b="0" i="0" u="none" strike="noStrike" cap="none" dirty="0">
                          <a:solidFill>
                            <a:schemeClr val="dk1"/>
                          </a:solidFill>
                          <a:effectLst/>
                          <a:latin typeface="+mn-lt"/>
                          <a:ea typeface="+mn-ea"/>
                          <a:cs typeface="+mn-cs"/>
                          <a:sym typeface="Arial"/>
                        </a:rPr>
                        <a:t>September 2020</a:t>
                      </a:r>
                      <a:endParaRPr lang="en-US" dirty="0"/>
                    </a:p>
                  </a:txBody>
                  <a:tcPr/>
                </a:tc>
                <a:tc>
                  <a:txBody>
                    <a:bodyPr/>
                    <a:lstStyle/>
                    <a:p>
                      <a:pPr lvl="0">
                        <a:buNone/>
                      </a:pPr>
                      <a:endParaRPr lang="en-US" dirty="0"/>
                    </a:p>
                  </a:txBody>
                  <a:tcPr/>
                </a:tc>
                <a:tc>
                  <a:txBody>
                    <a:bodyPr/>
                    <a:lstStyle/>
                    <a:p>
                      <a:pPr lvl="0">
                        <a:buNone/>
                      </a:pPr>
                      <a:r>
                        <a:rPr lang="en-US" sz="1400" b="0" i="0" u="none" strike="noStrike" cap="none" dirty="0">
                          <a:solidFill>
                            <a:schemeClr val="dk1"/>
                          </a:solidFill>
                          <a:effectLst/>
                          <a:latin typeface="+mn-lt"/>
                          <a:ea typeface="+mn-ea"/>
                          <a:cs typeface="+mn-cs"/>
                          <a:sym typeface="Arial"/>
                        </a:rPr>
                        <a:t>The detection accuracy is most accurate since the currency characteristics features are learned through layer by layer.</a:t>
                      </a:r>
                      <a:endParaRPr lang="en-US" dirty="0"/>
                    </a:p>
                  </a:txBody>
                  <a:tcPr/>
                </a:tc>
                <a:tc>
                  <a:txBody>
                    <a:bodyPr/>
                    <a:lstStyle/>
                    <a:p>
                      <a:pPr lvl="0">
                        <a:buNone/>
                      </a:pPr>
                      <a:r>
                        <a:rPr lang="en-US" sz="1400" b="0" i="0" u="none" strike="noStrike" cap="none" dirty="0">
                          <a:solidFill>
                            <a:schemeClr val="dk1"/>
                          </a:solidFill>
                          <a:effectLst/>
                          <a:latin typeface="+mn-lt"/>
                          <a:ea typeface="+mn-ea"/>
                          <a:cs typeface="+mn-cs"/>
                          <a:sym typeface="Arial"/>
                        </a:rPr>
                        <a:t>If the images contain some degree of</a:t>
                      </a:r>
                      <a:r>
                        <a:rPr lang="en-US" sz="1400" b="1" i="0" u="none" strike="noStrike" cap="none" dirty="0">
                          <a:solidFill>
                            <a:schemeClr val="dk1"/>
                          </a:solidFill>
                          <a:effectLst/>
                          <a:latin typeface="+mn-lt"/>
                          <a:ea typeface="+mn-ea"/>
                          <a:cs typeface="+mn-cs"/>
                          <a:sym typeface="Arial"/>
                        </a:rPr>
                        <a:t> tilt or rotation</a:t>
                      </a:r>
                      <a:r>
                        <a:rPr lang="en-US" sz="1400" b="0" i="0" u="none" strike="noStrike" cap="none" dirty="0">
                          <a:solidFill>
                            <a:schemeClr val="dk1"/>
                          </a:solidFill>
                          <a:effectLst/>
                          <a:latin typeface="+mn-lt"/>
                          <a:ea typeface="+mn-ea"/>
                          <a:cs typeface="+mn-cs"/>
                          <a:sym typeface="Arial"/>
                        </a:rPr>
                        <a:t> then model usually have difficulty in classifying the image</a:t>
                      </a:r>
                      <a:endParaRPr lang="en-US" dirty="0"/>
                    </a:p>
                  </a:txBody>
                  <a:tcPr/>
                </a:tc>
                <a:extLst>
                  <a:ext uri="{0D108BD9-81ED-4DB2-BD59-A6C34878D82A}">
                    <a16:rowId xmlns:a16="http://schemas.microsoft.com/office/drawing/2014/main" val="847681876"/>
                  </a:ext>
                </a:extLst>
              </a:tr>
            </a:tbl>
          </a:graphicData>
        </a:graphic>
      </p:graphicFrame>
      <p:sp>
        <p:nvSpPr>
          <p:cNvPr id="7" name="Google Shape;197;p44">
            <a:extLst>
              <a:ext uri="{FF2B5EF4-FFF2-40B4-BE49-F238E27FC236}">
                <a16:creationId xmlns:a16="http://schemas.microsoft.com/office/drawing/2014/main" id="{EA07C72B-1F54-4399-6304-B2CF2ACD3543}"/>
              </a:ext>
            </a:extLst>
          </p:cNvPr>
          <p:cNvSpPr/>
          <p:nvPr/>
        </p:nvSpPr>
        <p:spPr>
          <a:xfrm>
            <a:off x="3118763" y="742169"/>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 name="Google Shape;198;p44">
            <a:extLst>
              <a:ext uri="{FF2B5EF4-FFF2-40B4-BE49-F238E27FC236}">
                <a16:creationId xmlns:a16="http://schemas.microsoft.com/office/drawing/2014/main" id="{BF1EC128-3A13-76E7-0D09-72125AA6E275}"/>
              </a:ext>
            </a:extLst>
          </p:cNvPr>
          <p:cNvSpPr txBox="1"/>
          <p:nvPr/>
        </p:nvSpPr>
        <p:spPr>
          <a:xfrm>
            <a:off x="1211838" y="1064939"/>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graphicFrame>
        <p:nvGraphicFramePr>
          <p:cNvPr id="9" name="Table 2">
            <a:extLst>
              <a:ext uri="{FF2B5EF4-FFF2-40B4-BE49-F238E27FC236}">
                <a16:creationId xmlns:a16="http://schemas.microsoft.com/office/drawing/2014/main" id="{351E1944-7154-D33E-1A1E-65DE340D7E72}"/>
              </a:ext>
            </a:extLst>
          </p:cNvPr>
          <p:cNvGraphicFramePr>
            <a:graphicFrameLocks noGrp="1"/>
          </p:cNvGraphicFramePr>
          <p:nvPr>
            <p:extLst>
              <p:ext uri="{D42A27DB-BD31-4B8C-83A1-F6EECF244321}">
                <p14:modId xmlns:p14="http://schemas.microsoft.com/office/powerpoint/2010/main" val="2695217149"/>
              </p:ext>
            </p:extLst>
          </p:nvPr>
        </p:nvGraphicFramePr>
        <p:xfrm>
          <a:off x="445517" y="884883"/>
          <a:ext cx="11300965" cy="3395962"/>
        </p:xfrm>
        <a:graphic>
          <a:graphicData uri="http://schemas.openxmlformats.org/drawingml/2006/table">
            <a:tbl>
              <a:tblPr firstRow="1" bandRow="1">
                <a:tableStyleId>{5C22544A-7EE6-4342-B048-85BDC9FD1C3A}</a:tableStyleId>
              </a:tblPr>
              <a:tblGrid>
                <a:gridCol w="2260193">
                  <a:extLst>
                    <a:ext uri="{9D8B030D-6E8A-4147-A177-3AD203B41FA5}">
                      <a16:colId xmlns:a16="http://schemas.microsoft.com/office/drawing/2014/main" val="1111254410"/>
                    </a:ext>
                  </a:extLst>
                </a:gridCol>
                <a:gridCol w="2260193">
                  <a:extLst>
                    <a:ext uri="{9D8B030D-6E8A-4147-A177-3AD203B41FA5}">
                      <a16:colId xmlns:a16="http://schemas.microsoft.com/office/drawing/2014/main" val="1968346851"/>
                    </a:ext>
                  </a:extLst>
                </a:gridCol>
                <a:gridCol w="2260193">
                  <a:extLst>
                    <a:ext uri="{9D8B030D-6E8A-4147-A177-3AD203B41FA5}">
                      <a16:colId xmlns:a16="http://schemas.microsoft.com/office/drawing/2014/main" val="798510908"/>
                    </a:ext>
                  </a:extLst>
                </a:gridCol>
                <a:gridCol w="2260193">
                  <a:extLst>
                    <a:ext uri="{9D8B030D-6E8A-4147-A177-3AD203B41FA5}">
                      <a16:colId xmlns:a16="http://schemas.microsoft.com/office/drawing/2014/main" val="3570415204"/>
                    </a:ext>
                  </a:extLst>
                </a:gridCol>
                <a:gridCol w="2260193">
                  <a:extLst>
                    <a:ext uri="{9D8B030D-6E8A-4147-A177-3AD203B41FA5}">
                      <a16:colId xmlns:a16="http://schemas.microsoft.com/office/drawing/2014/main" val="1399293989"/>
                    </a:ext>
                  </a:extLst>
                </a:gridCol>
              </a:tblGrid>
              <a:tr h="1257327">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lnB w="38100" cmpd="sng">
                      <a:noFill/>
                    </a:lnB>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2138635">
                <a:tc>
                  <a:txBody>
                    <a:bodyPr/>
                    <a:lstStyle/>
                    <a:p>
                      <a:r>
                        <a:rPr lang="en-US" sz="1400" b="0" i="0" u="none" strike="noStrike" cap="none" dirty="0">
                          <a:solidFill>
                            <a:schemeClr val="dk1"/>
                          </a:solidFill>
                          <a:effectLst/>
                          <a:latin typeface="+mn-lt"/>
                          <a:ea typeface="+mn-ea"/>
                          <a:cs typeface="+mn-cs"/>
                          <a:sym typeface="Arial"/>
                        </a:rPr>
                        <a:t>9.</a:t>
                      </a:r>
                      <a:r>
                        <a:rPr lang="en-US" dirty="0"/>
                        <a:t> A Review on Fake currency detection using feature extraction</a:t>
                      </a:r>
                      <a:endParaRPr lang="en-US" sz="1400" b="0" i="0" u="none" strike="noStrike" cap="none" dirty="0">
                        <a:solidFill>
                          <a:schemeClr val="dk1"/>
                        </a:solidFill>
                        <a:effectLst/>
                        <a:latin typeface="+mn-lt"/>
                        <a:ea typeface="+mn-ea"/>
                        <a:cs typeface="+mn-cs"/>
                        <a:sym typeface="Arial"/>
                      </a:endParaRPr>
                    </a:p>
                  </a:txBody>
                  <a:tcPr/>
                </a:tc>
                <a:tc>
                  <a:txBody>
                    <a:bodyPr/>
                    <a:lstStyle/>
                    <a:p>
                      <a:r>
                        <a:rPr lang="en-US" dirty="0"/>
                        <a:t>Nov 2019</a:t>
                      </a:r>
                    </a:p>
                  </a:txBody>
                  <a:tcPr>
                    <a:lnR w="12700" cmpd="sng">
                      <a:noFill/>
                    </a:lnR>
                  </a:tcPr>
                </a:tc>
                <a:tc>
                  <a:txBody>
                    <a:bodyPr/>
                    <a:lstStyle/>
                    <a:p>
                      <a:pPr lvl="0">
                        <a:buNone/>
                      </a:pPr>
                      <a:r>
                        <a:rPr lang="en-US" dirty="0"/>
                        <a:t>Journal of engineering sciences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lvl="0">
                        <a:buNone/>
                      </a:pPr>
                      <a:r>
                        <a:rPr lang="en-US" dirty="0"/>
                        <a:t>Uses Security thread, Watermark, Identification mark, Micro lettering, Intaglio and Latent Image for machine learning.</a:t>
                      </a:r>
                    </a:p>
                  </a:txBody>
                  <a:tcPr>
                    <a:lnL w="12700" cmpd="sng">
                      <a:noFill/>
                    </a:lnL>
                  </a:tcPr>
                </a:tc>
                <a:tc>
                  <a:txBody>
                    <a:bodyPr/>
                    <a:lstStyle/>
                    <a:p>
                      <a:pPr lvl="0">
                        <a:buNone/>
                      </a:pPr>
                      <a:r>
                        <a:rPr lang="en-US" dirty="0"/>
                        <a:t>Very slow </a:t>
                      </a:r>
                    </a:p>
                  </a:txBody>
                  <a:tcPr/>
                </a:tc>
                <a:extLst>
                  <a:ext uri="{0D108BD9-81ED-4DB2-BD59-A6C34878D82A}">
                    <a16:rowId xmlns:a16="http://schemas.microsoft.com/office/drawing/2014/main" val="847681876"/>
                  </a:ext>
                </a:extLst>
              </a:tr>
            </a:tbl>
          </a:graphicData>
        </a:graphic>
      </p:graphicFrame>
    </p:spTree>
    <p:extLst>
      <p:ext uri="{BB962C8B-B14F-4D97-AF65-F5344CB8AC3E}">
        <p14:creationId xmlns:p14="http://schemas.microsoft.com/office/powerpoint/2010/main" val="424015667"/>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9DB43EBD48814CB1CAE219D9548008" ma:contentTypeVersion="10" ma:contentTypeDescription="Create a new document." ma:contentTypeScope="" ma:versionID="2c24c67c7d7863196373053a139a33f4">
  <xsd:schema xmlns:xsd="http://www.w3.org/2001/XMLSchema" xmlns:xs="http://www.w3.org/2001/XMLSchema" xmlns:p="http://schemas.microsoft.com/office/2006/metadata/properties" xmlns:ns2="95a8540d-47b6-46b0-88cd-f3821ba9ddb7" xmlns:ns3="f5be9d30-6dba-4cdb-8817-7e236c473971" targetNamespace="http://schemas.microsoft.com/office/2006/metadata/properties" ma:root="true" ma:fieldsID="32dad908df6846fc5719408504be8a2d" ns2:_="" ns3:_="">
    <xsd:import namespace="95a8540d-47b6-46b0-88cd-f3821ba9ddb7"/>
    <xsd:import namespace="f5be9d30-6dba-4cdb-8817-7e236c4739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8540d-47b6-46b0-88cd-f3821ba9dd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262f94f-862c-4923-b0d8-5de80a3b525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be9d30-6dba-4cdb-8817-7e236c473971"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1aa52e1-891e-4117-8b15-0259ab5a7777}" ma:internalName="TaxCatchAll" ma:showField="CatchAllData" ma:web="f5be9d30-6dba-4cdb-8817-7e236c47397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5a8540d-47b6-46b0-88cd-f3821ba9ddb7">
      <Terms xmlns="http://schemas.microsoft.com/office/infopath/2007/PartnerControls"/>
    </lcf76f155ced4ddcb4097134ff3c332f>
    <TaxCatchAll xmlns="f5be9d30-6dba-4cdb-8817-7e236c473971" xsi:nil="true"/>
  </documentManagement>
</p:properties>
</file>

<file path=customXml/itemProps1.xml><?xml version="1.0" encoding="utf-8"?>
<ds:datastoreItem xmlns:ds="http://schemas.openxmlformats.org/officeDocument/2006/customXml" ds:itemID="{08BA1D9D-8B8E-4CBB-9114-2CAE714E92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8540d-47b6-46b0-88cd-f3821ba9ddb7"/>
    <ds:schemaRef ds:uri="f5be9d30-6dba-4cdb-8817-7e236c4739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6AA7D3-0B4E-4F14-9489-017A28F16C1A}">
  <ds:schemaRefs>
    <ds:schemaRef ds:uri="http://schemas.microsoft.com/sharepoint/v3/contenttype/forms"/>
  </ds:schemaRefs>
</ds:datastoreItem>
</file>

<file path=customXml/itemProps3.xml><?xml version="1.0" encoding="utf-8"?>
<ds:datastoreItem xmlns:ds="http://schemas.openxmlformats.org/officeDocument/2006/customXml" ds:itemID="{14C528FC-39C0-4600-973F-619AA3EE78DD}">
  <ds:schemaRefs>
    <ds:schemaRef ds:uri="http://schemas.microsoft.com/office/2006/metadata/properties"/>
    <ds:schemaRef ds:uri="http://schemas.microsoft.com/office/infopath/2007/PartnerControls"/>
    <ds:schemaRef ds:uri="95a8540d-47b6-46b0-88cd-f3821ba9ddb7"/>
    <ds:schemaRef ds:uri="f5be9d30-6dba-4cdb-8817-7e236c473971"/>
  </ds:schemaRefs>
</ds:datastoreItem>
</file>

<file path=docProps/app.xml><?xml version="1.0" encoding="utf-8"?>
<Properties xmlns="http://schemas.openxmlformats.org/officeDocument/2006/extended-properties" xmlns:vt="http://schemas.openxmlformats.org/officeDocument/2006/docPropsVTypes">
  <TotalTime>132</TotalTime>
  <Words>1143</Words>
  <Application>Microsoft Office PowerPoint</Application>
  <PresentationFormat>Widescreen</PresentationFormat>
  <Paragraphs>213</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Montserrat Medium</vt:lpstr>
      <vt:lpstr>Montserrat</vt:lpstr>
      <vt:lpstr>Montserrat ExtraBold</vt:lpstr>
      <vt:lpstr>Trebuchet MS</vt:lpstr>
      <vt:lpstr>Calibri</vt:lpstr>
      <vt:lpstr>Futuristic Background by Slidesgo</vt:lpstr>
      <vt:lpstr>Fake Currency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jyothiraditya S</dc:creator>
  <cp:lastModifiedBy>adarsh puranik</cp:lastModifiedBy>
  <cp:revision>187</cp:revision>
  <dcterms:modified xsi:type="dcterms:W3CDTF">2022-11-30T18:14:42Z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0x010100B99DB43EBD48814CB1CAE219D9548008</vt:lpwstr>
  </property>
  <property fmtid="{D5CDD505-2E9C-101B-9397-08002B2CF9AE}" pid="3" name="MediaServiceImageTags">
    <vt:lpwstr/>
  </property>
</Properties>
</file>